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mp4" ContentType="video/unknown"/>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9"/>
  </p:notesMasterIdLst>
  <p:sldIdLst>
    <p:sldId id="257" r:id="rId2"/>
    <p:sldId id="290" r:id="rId3"/>
    <p:sldId id="259" r:id="rId4"/>
    <p:sldId id="260" r:id="rId5"/>
    <p:sldId id="261" r:id="rId6"/>
    <p:sldId id="291" r:id="rId7"/>
    <p:sldId id="264" r:id="rId8"/>
    <p:sldId id="292" r:id="rId9"/>
    <p:sldId id="265" r:id="rId10"/>
    <p:sldId id="266" r:id="rId11"/>
    <p:sldId id="267" r:id="rId12"/>
    <p:sldId id="301" r:id="rId13"/>
    <p:sldId id="302" r:id="rId14"/>
    <p:sldId id="298" r:id="rId15"/>
    <p:sldId id="299" r:id="rId16"/>
    <p:sldId id="300" r:id="rId17"/>
    <p:sldId id="268" r:id="rId18"/>
    <p:sldId id="269" r:id="rId19"/>
    <p:sldId id="270" r:id="rId20"/>
    <p:sldId id="271" r:id="rId21"/>
    <p:sldId id="296" r:id="rId22"/>
    <p:sldId id="297" r:id="rId23"/>
    <p:sldId id="303" r:id="rId24"/>
    <p:sldId id="272" r:id="rId25"/>
    <p:sldId id="273" r:id="rId26"/>
    <p:sldId id="274" r:id="rId27"/>
    <p:sldId id="275" r:id="rId28"/>
    <p:sldId id="276" r:id="rId29"/>
    <p:sldId id="277" r:id="rId30"/>
    <p:sldId id="278" r:id="rId31"/>
    <p:sldId id="279" r:id="rId32"/>
    <p:sldId id="280" r:id="rId33"/>
    <p:sldId id="281" r:id="rId34"/>
    <p:sldId id="282" r:id="rId35"/>
    <p:sldId id="309" r:id="rId36"/>
    <p:sldId id="305" r:id="rId37"/>
    <p:sldId id="306" r:id="rId38"/>
    <p:sldId id="307" r:id="rId39"/>
    <p:sldId id="308" r:id="rId40"/>
    <p:sldId id="304" r:id="rId41"/>
    <p:sldId id="284" r:id="rId42"/>
    <p:sldId id="285" r:id="rId43"/>
    <p:sldId id="286" r:id="rId44"/>
    <p:sldId id="310" r:id="rId45"/>
    <p:sldId id="287" r:id="rId46"/>
    <p:sldId id="311" r:id="rId47"/>
    <p:sldId id="289" r:id="rId4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75" d="100"/>
          <a:sy n="75" d="100"/>
        </p:scale>
        <p:origin x="-984" y="-16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printerSettings" Target="printerSettings/printerSettings1.bin"/><Relationship Id="rId51" Type="http://schemas.openxmlformats.org/officeDocument/2006/relationships/presProps" Target="presProps.xml"/><Relationship Id="rId52" Type="http://schemas.openxmlformats.org/officeDocument/2006/relationships/viewProps" Target="viewProps.xml"/><Relationship Id="rId53" Type="http://schemas.openxmlformats.org/officeDocument/2006/relationships/theme" Target="theme/theme1.xml"/><Relationship Id="rId54"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01243E-B34F-B049-9C84-FAFB9CD45666}" type="datetimeFigureOut">
              <a:rPr lang="en-US" smtClean="0"/>
              <a:t>9/23/15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38ABA53-4DF1-CD4D-8DF8-DC69B8D71E6F}" type="slidenum">
              <a:rPr lang="en-US" smtClean="0"/>
              <a:t>‹#›</a:t>
            </a:fld>
            <a:endParaRPr lang="en-US"/>
          </a:p>
        </p:txBody>
      </p:sp>
    </p:spTree>
    <p:extLst>
      <p:ext uri="{BB962C8B-B14F-4D97-AF65-F5344CB8AC3E}">
        <p14:creationId xmlns:p14="http://schemas.microsoft.com/office/powerpoint/2010/main" val="650964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Welcome to the voter registration</a:t>
            </a:r>
            <a:r>
              <a:rPr lang="en-US" baseline="0" dirty="0" smtClean="0"/>
              <a:t> training! </a:t>
            </a:r>
            <a:r>
              <a:rPr lang="en-US" i="1" baseline="0" dirty="0" smtClean="0"/>
              <a:t>This is a great opportunity to let your staff know why you’ve decided to do this training and the agenda for the training. We’ve left the agenda up to you, so you can decide which parts of the presentation you’ll focus on. We recommend making an agenda on a piece of butcher paper to complement the Power Point. </a:t>
            </a:r>
            <a:endParaRPr lang="en-US" i="1" dirty="0"/>
          </a:p>
        </p:txBody>
      </p:sp>
      <p:sp>
        <p:nvSpPr>
          <p:cNvPr id="4" name="Slide Number Placeholder 3"/>
          <p:cNvSpPr>
            <a:spLocks noGrp="1"/>
          </p:cNvSpPr>
          <p:nvPr>
            <p:ph type="sldNum" sz="quarter" idx="10"/>
          </p:nvPr>
        </p:nvSpPr>
        <p:spPr/>
        <p:txBody>
          <a:bodyPr/>
          <a:lstStyle/>
          <a:p>
            <a:fld id="{A38ABA53-4DF1-CD4D-8DF8-DC69B8D71E6F}" type="slidenum">
              <a:rPr lang="en-US" smtClean="0"/>
              <a:t>1</a:t>
            </a:fld>
            <a:endParaRPr lang="en-US"/>
          </a:p>
        </p:txBody>
      </p:sp>
    </p:spTree>
    <p:extLst>
      <p:ext uri="{BB962C8B-B14F-4D97-AF65-F5344CB8AC3E}">
        <p14:creationId xmlns:p14="http://schemas.microsoft.com/office/powerpoint/2010/main" val="13910162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while being non-partisan, there are a few things we can’t do. </a:t>
            </a:r>
            <a:r>
              <a:rPr lang="en-US" i="1" dirty="0" smtClean="0"/>
              <a:t>Read the examples from the slide.</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10</a:t>
            </a:fld>
            <a:endParaRPr lang="en-US"/>
          </a:p>
        </p:txBody>
      </p:sp>
    </p:spTree>
    <p:extLst>
      <p:ext uri="{BB962C8B-B14F-4D97-AF65-F5344CB8AC3E}">
        <p14:creationId xmlns:p14="http://schemas.microsoft.com/office/powerpoint/2010/main" val="42875260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However, there are still many things we CAN do! </a:t>
            </a:r>
          </a:p>
          <a:p>
            <a:endParaRPr lang="en-US" dirty="0" smtClean="0"/>
          </a:p>
          <a:p>
            <a:pPr marL="228600" indent="-228600">
              <a:buAutoNum type="arabicParenR"/>
            </a:pPr>
            <a:r>
              <a:rPr lang="en-US" dirty="0" smtClean="0"/>
              <a:t>We can absolutely talk about how important voting is!</a:t>
            </a:r>
            <a:r>
              <a:rPr lang="en-US" baseline="0" dirty="0" smtClean="0"/>
              <a:t> Voting is a non-partisan issue. You can certainly stress the kind of impact that voting can have for a community and why it’s important to your organization (in a non-partisan way: no parties or candidates!).</a:t>
            </a:r>
          </a:p>
          <a:p>
            <a:pPr marL="228600" indent="-228600">
              <a:buAutoNum type="arabicParenR"/>
            </a:pPr>
            <a:endParaRPr lang="en-US" baseline="0" dirty="0" smtClean="0"/>
          </a:p>
          <a:p>
            <a:pPr marL="228600" indent="-228600">
              <a:buAutoNum type="arabicParenR"/>
            </a:pPr>
            <a:r>
              <a:rPr lang="en-US" baseline="0" dirty="0" smtClean="0"/>
              <a:t>You can also highlight important issues in a non-partisan way. For example, if you know that education is important to your clients, you can talk about how voting can help them have an impact on the education of their children. However, you can’t say, vote for the Democratic party! They’re going to make your kids’ education great! Does everyone see the difference?</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11</a:t>
            </a:fld>
            <a:endParaRPr lang="en-US"/>
          </a:p>
        </p:txBody>
      </p:sp>
    </p:spTree>
    <p:extLst>
      <p:ext uri="{BB962C8B-B14F-4D97-AF65-F5344CB8AC3E}">
        <p14:creationId xmlns:p14="http://schemas.microsoft.com/office/powerpoint/2010/main" val="20181827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so quickly: why does this matter?</a:t>
            </a:r>
            <a:r>
              <a:rPr lang="en-US" baseline="0" dirty="0" smtClean="0"/>
              <a:t> What’s at risk if we were to be ‘partisan’ or to endorse a specific candidate or party with our clients?</a:t>
            </a:r>
          </a:p>
          <a:p>
            <a:endParaRPr lang="en-US" baseline="0" dirty="0" smtClean="0"/>
          </a:p>
          <a:p>
            <a:pPr marL="228600" indent="-228600">
              <a:buAutoNum type="arabicParenR"/>
            </a:pPr>
            <a:r>
              <a:rPr lang="en-US" baseline="0" dirty="0" smtClean="0"/>
              <a:t>We could lose their trust.</a:t>
            </a:r>
          </a:p>
          <a:p>
            <a:pPr marL="228600" indent="-228600">
              <a:buAutoNum type="arabicParenR"/>
            </a:pPr>
            <a:endParaRPr lang="en-US" baseline="0" dirty="0" smtClean="0"/>
          </a:p>
          <a:p>
            <a:pPr marL="228600" indent="-228600">
              <a:buAutoNum type="arabicParenR"/>
            </a:pPr>
            <a:r>
              <a:rPr lang="en-US" baseline="0" dirty="0" smtClean="0"/>
              <a:t>We could lose our 501(c)(3) tax status, and our funding, as an organization. </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12</a:t>
            </a:fld>
            <a:endParaRPr lang="en-US"/>
          </a:p>
        </p:txBody>
      </p:sp>
    </p:spTree>
    <p:extLst>
      <p:ext uri="{BB962C8B-B14F-4D97-AF65-F5344CB8AC3E}">
        <p14:creationId xmlns:p14="http://schemas.microsoft.com/office/powerpoint/2010/main" val="29613094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we hope everybody feels</a:t>
            </a:r>
            <a:r>
              <a:rPr lang="en-US" baseline="0" dirty="0" smtClean="0"/>
              <a:t> confident about what it means to be non-partisan! We have a quick quiz to test our knowledge. </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13</a:t>
            </a:fld>
            <a:endParaRPr lang="en-US"/>
          </a:p>
        </p:txBody>
      </p:sp>
    </p:spTree>
    <p:extLst>
      <p:ext uri="{BB962C8B-B14F-4D97-AF65-F5344CB8AC3E}">
        <p14:creationId xmlns:p14="http://schemas.microsoft.com/office/powerpoint/2010/main" val="32660178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Title pop up first</a:t>
            </a:r>
            <a:endParaRPr lang="en-US" dirty="0"/>
          </a:p>
        </p:txBody>
      </p:sp>
      <p:sp>
        <p:nvSpPr>
          <p:cNvPr id="4" name="Slide Number Placeholder 3"/>
          <p:cNvSpPr>
            <a:spLocks noGrp="1"/>
          </p:cNvSpPr>
          <p:nvPr>
            <p:ph type="sldNum" sz="quarter" idx="10"/>
          </p:nvPr>
        </p:nvSpPr>
        <p:spPr/>
        <p:txBody>
          <a:bodyPr/>
          <a:lstStyle/>
          <a:p>
            <a:fld id="{7FA4E7BD-B761-694F-AD49-AE2F2D3A8794}" type="slidenum">
              <a:rPr lang="en-US" smtClean="0"/>
              <a:t>14</a:t>
            </a:fld>
            <a:endParaRPr lang="en-US"/>
          </a:p>
        </p:txBody>
      </p:sp>
    </p:spTree>
    <p:extLst>
      <p:ext uri="{BB962C8B-B14F-4D97-AF65-F5344CB8AC3E}">
        <p14:creationId xmlns:p14="http://schemas.microsoft.com/office/powerpoint/2010/main" val="4748846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Title pop up first</a:t>
            </a:r>
            <a:endParaRPr lang="en-US" dirty="0"/>
          </a:p>
        </p:txBody>
      </p:sp>
      <p:sp>
        <p:nvSpPr>
          <p:cNvPr id="4" name="Slide Number Placeholder 3"/>
          <p:cNvSpPr>
            <a:spLocks noGrp="1"/>
          </p:cNvSpPr>
          <p:nvPr>
            <p:ph type="sldNum" sz="quarter" idx="10"/>
          </p:nvPr>
        </p:nvSpPr>
        <p:spPr/>
        <p:txBody>
          <a:bodyPr/>
          <a:lstStyle/>
          <a:p>
            <a:fld id="{7FA4E7BD-B761-694F-AD49-AE2F2D3A8794}" type="slidenum">
              <a:rPr lang="en-US" smtClean="0"/>
              <a:t>15</a:t>
            </a:fld>
            <a:endParaRPr lang="en-US"/>
          </a:p>
        </p:txBody>
      </p:sp>
    </p:spTree>
    <p:extLst>
      <p:ext uri="{BB962C8B-B14F-4D97-AF65-F5344CB8AC3E}">
        <p14:creationId xmlns:p14="http://schemas.microsoft.com/office/powerpoint/2010/main" val="4748846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Title pop up first</a:t>
            </a:r>
            <a:endParaRPr lang="en-US" dirty="0"/>
          </a:p>
        </p:txBody>
      </p:sp>
      <p:sp>
        <p:nvSpPr>
          <p:cNvPr id="4" name="Slide Number Placeholder 3"/>
          <p:cNvSpPr>
            <a:spLocks noGrp="1"/>
          </p:cNvSpPr>
          <p:nvPr>
            <p:ph type="sldNum" sz="quarter" idx="10"/>
          </p:nvPr>
        </p:nvSpPr>
        <p:spPr/>
        <p:txBody>
          <a:bodyPr/>
          <a:lstStyle/>
          <a:p>
            <a:fld id="{7FA4E7BD-B761-694F-AD49-AE2F2D3A8794}" type="slidenum">
              <a:rPr lang="en-US" smtClean="0"/>
              <a:t>16</a:t>
            </a:fld>
            <a:endParaRPr lang="en-US"/>
          </a:p>
        </p:txBody>
      </p:sp>
    </p:spTree>
    <p:extLst>
      <p:ext uri="{BB962C8B-B14F-4D97-AF65-F5344CB8AC3E}">
        <p14:creationId xmlns:p14="http://schemas.microsoft.com/office/powerpoint/2010/main" val="4748846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we also want to talk briefly about how</a:t>
            </a:r>
            <a:r>
              <a:rPr lang="en-US" baseline="0" dirty="0" smtClean="0"/>
              <a:t> to avoid voter registration fraud. Providing false information on a voter registration application is voter registration fraud. </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17</a:t>
            </a:fld>
            <a:endParaRPr lang="en-US"/>
          </a:p>
        </p:txBody>
      </p:sp>
    </p:spTree>
    <p:extLst>
      <p:ext uri="{BB962C8B-B14F-4D97-AF65-F5344CB8AC3E}">
        <p14:creationId xmlns:p14="http://schemas.microsoft.com/office/powerpoint/2010/main" val="38243638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That means,</a:t>
            </a:r>
            <a:r>
              <a:rPr lang="en-US" baseline="0" dirty="0" smtClean="0"/>
              <a:t> we need to avoid these activities. </a:t>
            </a:r>
            <a:r>
              <a:rPr lang="en-US" i="1" baseline="0" dirty="0" smtClean="0"/>
              <a:t>Read the information on the slide.</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18</a:t>
            </a:fld>
            <a:endParaRPr lang="en-US"/>
          </a:p>
        </p:txBody>
      </p:sp>
    </p:spTree>
    <p:extLst>
      <p:ext uri="{BB962C8B-B14F-4D97-AF65-F5344CB8AC3E}">
        <p14:creationId xmlns:p14="http://schemas.microsoft.com/office/powerpoint/2010/main" val="19670969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Read the information on the slide.</a:t>
            </a:r>
            <a:endParaRPr lang="en-US" i="1" dirty="0"/>
          </a:p>
        </p:txBody>
      </p:sp>
      <p:sp>
        <p:nvSpPr>
          <p:cNvPr id="4" name="Slide Number Placeholder 3"/>
          <p:cNvSpPr>
            <a:spLocks noGrp="1"/>
          </p:cNvSpPr>
          <p:nvPr>
            <p:ph type="sldNum" sz="quarter" idx="10"/>
          </p:nvPr>
        </p:nvSpPr>
        <p:spPr/>
        <p:txBody>
          <a:bodyPr/>
          <a:lstStyle/>
          <a:p>
            <a:fld id="{A38ABA53-4DF1-CD4D-8DF8-DC69B8D71E6F}" type="slidenum">
              <a:rPr lang="en-US" smtClean="0"/>
              <a:t>19</a:t>
            </a:fld>
            <a:endParaRPr lang="en-US"/>
          </a:p>
        </p:txBody>
      </p:sp>
    </p:spTree>
    <p:extLst>
      <p:ext uri="{BB962C8B-B14F-4D97-AF65-F5344CB8AC3E}">
        <p14:creationId xmlns:p14="http://schemas.microsoft.com/office/powerpoint/2010/main" val="15292769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a:t>
            </a:r>
            <a:r>
              <a:rPr lang="en-US" baseline="0" dirty="0" smtClean="0"/>
              <a:t> want to start by talking a little about the context of voting rights and vote registration in the United States and in [</a:t>
            </a:r>
            <a:r>
              <a:rPr lang="en-US" i="1" baseline="0" dirty="0" smtClean="0"/>
              <a:t>your state]</a:t>
            </a:r>
            <a:r>
              <a:rPr lang="en-US" i="0" baseline="0" dirty="0" smtClean="0"/>
              <a:t>. To get started, we’re going to watch a short video on the history of voting rights—looking back at some of the many changes we’ve seen.</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2</a:t>
            </a:fld>
            <a:endParaRPr lang="en-US"/>
          </a:p>
        </p:txBody>
      </p:sp>
    </p:spTree>
    <p:extLst>
      <p:ext uri="{BB962C8B-B14F-4D97-AF65-F5344CB8AC3E}">
        <p14:creationId xmlns:p14="http://schemas.microsoft.com/office/powerpoint/2010/main" val="23112840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just like the other quiz,</a:t>
            </a:r>
            <a:r>
              <a:rPr lang="en-US" baseline="0" dirty="0" smtClean="0"/>
              <a:t> we just want to do a quick review of the information we’ve just covered. </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20</a:t>
            </a:fld>
            <a:endParaRPr lang="en-US"/>
          </a:p>
        </p:txBody>
      </p:sp>
    </p:spTree>
    <p:extLst>
      <p:ext uri="{BB962C8B-B14F-4D97-AF65-F5344CB8AC3E}">
        <p14:creationId xmlns:p14="http://schemas.microsoft.com/office/powerpoint/2010/main" val="32660178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Additional </a:t>
            </a:r>
            <a:endParaRPr lang="en-US" dirty="0"/>
          </a:p>
        </p:txBody>
      </p:sp>
      <p:sp>
        <p:nvSpPr>
          <p:cNvPr id="4" name="Slide Number Placeholder 3"/>
          <p:cNvSpPr>
            <a:spLocks noGrp="1"/>
          </p:cNvSpPr>
          <p:nvPr>
            <p:ph type="sldNum" sz="quarter" idx="10"/>
          </p:nvPr>
        </p:nvSpPr>
        <p:spPr/>
        <p:txBody>
          <a:bodyPr/>
          <a:lstStyle/>
          <a:p>
            <a:fld id="{7FA4E7BD-B761-694F-AD49-AE2F2D3A8794}" type="slidenum">
              <a:rPr lang="en-US" smtClean="0"/>
              <a:t>21</a:t>
            </a:fld>
            <a:endParaRPr lang="en-US"/>
          </a:p>
        </p:txBody>
      </p:sp>
    </p:spTree>
    <p:extLst>
      <p:ext uri="{BB962C8B-B14F-4D97-AF65-F5344CB8AC3E}">
        <p14:creationId xmlns:p14="http://schemas.microsoft.com/office/powerpoint/2010/main" val="4654891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Additional </a:t>
            </a:r>
            <a:endParaRPr lang="en-US" dirty="0"/>
          </a:p>
        </p:txBody>
      </p:sp>
      <p:sp>
        <p:nvSpPr>
          <p:cNvPr id="4" name="Slide Number Placeholder 3"/>
          <p:cNvSpPr>
            <a:spLocks noGrp="1"/>
          </p:cNvSpPr>
          <p:nvPr>
            <p:ph type="sldNum" sz="quarter" idx="10"/>
          </p:nvPr>
        </p:nvSpPr>
        <p:spPr/>
        <p:txBody>
          <a:bodyPr/>
          <a:lstStyle/>
          <a:p>
            <a:fld id="{7FA4E7BD-B761-694F-AD49-AE2F2D3A8794}" type="slidenum">
              <a:rPr lang="en-US" smtClean="0"/>
              <a:t>22</a:t>
            </a:fld>
            <a:endParaRPr lang="en-US"/>
          </a:p>
        </p:txBody>
      </p:sp>
    </p:spTree>
    <p:extLst>
      <p:ext uri="{BB962C8B-B14F-4D97-AF65-F5344CB8AC3E}">
        <p14:creationId xmlns:p14="http://schemas.microsoft.com/office/powerpoint/2010/main" val="4654891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next up, we’re going to talk through the important information to providing voter</a:t>
            </a:r>
            <a:r>
              <a:rPr lang="en-US" baseline="0" dirty="0" smtClean="0"/>
              <a:t> registration in Arizona. </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23</a:t>
            </a:fld>
            <a:endParaRPr lang="en-US"/>
          </a:p>
        </p:txBody>
      </p:sp>
    </p:spTree>
    <p:extLst>
      <p:ext uri="{BB962C8B-B14F-4D97-AF65-F5344CB8AC3E}">
        <p14:creationId xmlns:p14="http://schemas.microsoft.com/office/powerpoint/2010/main" val="23112840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Refer to your</a:t>
            </a:r>
            <a:r>
              <a:rPr lang="en-US" i="1" baseline="0" dirty="0" smtClean="0"/>
              <a:t> </a:t>
            </a:r>
            <a:r>
              <a:rPr lang="en-US" i="1" baseline="0" smtClean="0"/>
              <a:t>State’s Summary for </a:t>
            </a:r>
            <a:r>
              <a:rPr lang="en-US" i="1" baseline="0" dirty="0" smtClean="0"/>
              <a:t>this information. Read the information that answers these questions with your team.</a:t>
            </a:r>
            <a:endParaRPr lang="en-US" i="1" dirty="0"/>
          </a:p>
        </p:txBody>
      </p:sp>
      <p:sp>
        <p:nvSpPr>
          <p:cNvPr id="4" name="Slide Number Placeholder 3"/>
          <p:cNvSpPr>
            <a:spLocks noGrp="1"/>
          </p:cNvSpPr>
          <p:nvPr>
            <p:ph type="sldNum" sz="quarter" idx="10"/>
          </p:nvPr>
        </p:nvSpPr>
        <p:spPr/>
        <p:txBody>
          <a:bodyPr/>
          <a:lstStyle/>
          <a:p>
            <a:fld id="{A38ABA53-4DF1-CD4D-8DF8-DC69B8D71E6F}" type="slidenum">
              <a:rPr lang="en-US" smtClean="0"/>
              <a:t>24</a:t>
            </a:fld>
            <a:endParaRPr lang="en-US"/>
          </a:p>
        </p:txBody>
      </p:sp>
    </p:spTree>
    <p:extLst>
      <p:ext uri="{BB962C8B-B14F-4D97-AF65-F5344CB8AC3E}">
        <p14:creationId xmlns:p14="http://schemas.microsoft.com/office/powerpoint/2010/main" val="42278819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we’re going to talk about the ways to register to vote in Arizona. First, you can register to vote online. This</a:t>
            </a:r>
            <a:r>
              <a:rPr lang="en-US" baseline="0" dirty="0" smtClean="0"/>
              <a:t> is a screen shot and the URL of where you can register. </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25</a:t>
            </a:fld>
            <a:endParaRPr lang="en-US"/>
          </a:p>
        </p:txBody>
      </p:sp>
    </p:spTree>
    <p:extLst>
      <p:ext uri="{BB962C8B-B14F-4D97-AF65-F5344CB8AC3E}">
        <p14:creationId xmlns:p14="http://schemas.microsoft.com/office/powerpoint/2010/main" val="15375789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Next, you can register to vote or help people register using the Arizona paper voter registration form. </a:t>
            </a:r>
          </a:p>
          <a:p>
            <a:endParaRPr lang="en-US" dirty="0" smtClean="0"/>
          </a:p>
          <a:p>
            <a:r>
              <a:rPr lang="en-US" dirty="0" smtClean="0"/>
              <a:t>The</a:t>
            </a:r>
            <a:r>
              <a:rPr lang="en-US" baseline="0" dirty="0" smtClean="0"/>
              <a:t> deadline to turn in paper registration forms is </a:t>
            </a:r>
            <a:r>
              <a:rPr lang="en-US" i="1" baseline="0" dirty="0" smtClean="0"/>
              <a:t>CONSULT YOUR SUMMARY DOCUMENT. </a:t>
            </a:r>
            <a:r>
              <a:rPr lang="en-US" i="1" u="sng" baseline="0" dirty="0" smtClean="0"/>
              <a:t>              </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26</a:t>
            </a:fld>
            <a:endParaRPr lang="en-US"/>
          </a:p>
        </p:txBody>
      </p:sp>
    </p:spTree>
    <p:extLst>
      <p:ext uri="{BB962C8B-B14F-4D97-AF65-F5344CB8AC3E}">
        <p14:creationId xmlns:p14="http://schemas.microsoft.com/office/powerpoint/2010/main" val="40690194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order to obtain Arizona</a:t>
            </a:r>
            <a:r>
              <a:rPr lang="en-US" baseline="0" dirty="0" smtClean="0"/>
              <a:t> paper voter registration forms, you can print them in your offices or drive to pick them up from your nearest election officials office. </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27</a:t>
            </a:fld>
            <a:endParaRPr lang="en-US"/>
          </a:p>
        </p:txBody>
      </p:sp>
    </p:spTree>
    <p:extLst>
      <p:ext uri="{BB962C8B-B14F-4D97-AF65-F5344CB8AC3E}">
        <p14:creationId xmlns:p14="http://schemas.microsoft.com/office/powerpoint/2010/main" val="25027283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order to turn in paper voter registration forms, you can mail them or you can drop them off in-person at your</a:t>
            </a:r>
            <a:r>
              <a:rPr lang="en-US" baseline="0" dirty="0" smtClean="0"/>
              <a:t> nearest election officials office. </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28</a:t>
            </a:fld>
            <a:endParaRPr lang="en-US"/>
          </a:p>
        </p:txBody>
      </p:sp>
    </p:spTree>
    <p:extLst>
      <p:ext uri="{BB962C8B-B14F-4D97-AF65-F5344CB8AC3E}">
        <p14:creationId xmlns:p14="http://schemas.microsoft.com/office/powerpoint/2010/main" val="30083093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third way to register in Arizona is to use the Federal Form. You can get a Federal Form by going online and printing</a:t>
            </a:r>
            <a:r>
              <a:rPr lang="en-US" baseline="0" dirty="0" smtClean="0"/>
              <a:t> off the PDF of the form. You will then need to mail it in to the appropriate elections office—the address is provided in the instructions for the form.</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29</a:t>
            </a:fld>
            <a:endParaRPr lang="en-US"/>
          </a:p>
        </p:txBody>
      </p:sp>
    </p:spTree>
    <p:extLst>
      <p:ext uri="{BB962C8B-B14F-4D97-AF65-F5344CB8AC3E}">
        <p14:creationId xmlns:p14="http://schemas.microsoft.com/office/powerpoint/2010/main" val="1908410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Play the video by clicking the screen. Once the video is finished, we</a:t>
            </a:r>
            <a:r>
              <a:rPr lang="en-US" i="1" baseline="0" dirty="0" smtClean="0"/>
              <a:t> recommend asking:</a:t>
            </a:r>
            <a:r>
              <a:rPr lang="en-US" baseline="0" dirty="0" smtClean="0"/>
              <a:t> Was there anything surprising about the video? What really stood out?</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3</a:t>
            </a:fld>
            <a:endParaRPr lang="en-US"/>
          </a:p>
        </p:txBody>
      </p:sp>
    </p:spTree>
    <p:extLst>
      <p:ext uri="{BB962C8B-B14F-4D97-AF65-F5344CB8AC3E}">
        <p14:creationId xmlns:p14="http://schemas.microsoft.com/office/powerpoint/2010/main" val="10257091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Completing a voter registration form in Arizona should be a two-step process. Part I is to make sure all the required information is completed. </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30</a:t>
            </a:fld>
            <a:endParaRPr lang="en-US"/>
          </a:p>
        </p:txBody>
      </p:sp>
    </p:spTree>
    <p:extLst>
      <p:ext uri="{BB962C8B-B14F-4D97-AF65-F5344CB8AC3E}">
        <p14:creationId xmlns:p14="http://schemas.microsoft.com/office/powerpoint/2010/main" val="19320122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Go through the required information, suggested information, etc. line</a:t>
            </a:r>
            <a:r>
              <a:rPr lang="en-US" i="1" baseline="0" dirty="0" smtClean="0"/>
              <a:t> by line with your team.</a:t>
            </a:r>
            <a:endParaRPr lang="en-US" i="1" dirty="0"/>
          </a:p>
        </p:txBody>
      </p:sp>
      <p:sp>
        <p:nvSpPr>
          <p:cNvPr id="4" name="Slide Number Placeholder 3"/>
          <p:cNvSpPr>
            <a:spLocks noGrp="1"/>
          </p:cNvSpPr>
          <p:nvPr>
            <p:ph type="sldNum" sz="quarter" idx="10"/>
          </p:nvPr>
        </p:nvSpPr>
        <p:spPr/>
        <p:txBody>
          <a:bodyPr/>
          <a:lstStyle/>
          <a:p>
            <a:fld id="{7FA4E7BD-B761-694F-AD49-AE2F2D3A8794}" type="slidenum">
              <a:rPr lang="en-US" smtClean="0"/>
              <a:t>31</a:t>
            </a:fld>
            <a:endParaRPr lang="en-US"/>
          </a:p>
        </p:txBody>
      </p:sp>
    </p:spTree>
    <p:extLst>
      <p:ext uri="{BB962C8B-B14F-4D97-AF65-F5344CB8AC3E}">
        <p14:creationId xmlns:p14="http://schemas.microsoft.com/office/powerpoint/2010/main" val="2479780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second part of completing</a:t>
            </a:r>
            <a:r>
              <a:rPr lang="en-US" baseline="0" dirty="0" smtClean="0"/>
              <a:t> the Arizona voter registration form is making sure you have satisfied the Proof of Citizenship Requirements. </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32</a:t>
            </a:fld>
            <a:endParaRPr lang="en-US"/>
          </a:p>
        </p:txBody>
      </p:sp>
    </p:spTree>
    <p:extLst>
      <p:ext uri="{BB962C8B-B14F-4D97-AF65-F5344CB8AC3E}">
        <p14:creationId xmlns:p14="http://schemas.microsoft.com/office/powerpoint/2010/main" val="7558165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i="0" baseline="0" dirty="0" smtClean="0"/>
              <a:t>Usually, you can satisfy the Proof of Citizenship requirement by simply writing information down on the form. These are the boxes where you can do so—the information is: </a:t>
            </a:r>
            <a:r>
              <a:rPr lang="en-US" i="1" dirty="0" smtClean="0"/>
              <a:t>Point out in RED the Proof of Citizenship requirements.</a:t>
            </a:r>
            <a:r>
              <a:rPr lang="en-US" i="1" baseline="0" dirty="0" smtClean="0"/>
              <a:t> </a:t>
            </a:r>
            <a:endParaRPr lang="en-US" i="0" baseline="0" dirty="0" smtClean="0"/>
          </a:p>
          <a:p>
            <a:endParaRPr lang="en-US" i="0" dirty="0"/>
          </a:p>
        </p:txBody>
      </p:sp>
      <p:sp>
        <p:nvSpPr>
          <p:cNvPr id="4" name="Slide Number Placeholder 3"/>
          <p:cNvSpPr>
            <a:spLocks noGrp="1"/>
          </p:cNvSpPr>
          <p:nvPr>
            <p:ph type="sldNum" sz="quarter" idx="10"/>
          </p:nvPr>
        </p:nvSpPr>
        <p:spPr/>
        <p:txBody>
          <a:bodyPr/>
          <a:lstStyle/>
          <a:p>
            <a:fld id="{7FA4E7BD-B761-694F-AD49-AE2F2D3A8794}" type="slidenum">
              <a:rPr lang="en-US" smtClean="0"/>
              <a:t>33</a:t>
            </a:fld>
            <a:endParaRPr lang="en-US"/>
          </a:p>
        </p:txBody>
      </p:sp>
    </p:spTree>
    <p:extLst>
      <p:ext uri="{BB962C8B-B14F-4D97-AF65-F5344CB8AC3E}">
        <p14:creationId xmlns:p14="http://schemas.microsoft.com/office/powerpoint/2010/main" val="2479780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Sometimes, however, it</a:t>
            </a:r>
            <a:r>
              <a:rPr lang="en-US" baseline="0" dirty="0" smtClean="0"/>
              <a:t> will be easier to provide a copy of a Passport or Birth Certificate instead of writing information on the form. </a:t>
            </a:r>
            <a:endParaRPr lang="en-US" dirty="0"/>
          </a:p>
        </p:txBody>
      </p:sp>
      <p:sp>
        <p:nvSpPr>
          <p:cNvPr id="4" name="Slide Number Placeholder 3"/>
          <p:cNvSpPr>
            <a:spLocks noGrp="1"/>
          </p:cNvSpPr>
          <p:nvPr>
            <p:ph type="sldNum" sz="quarter" idx="10"/>
          </p:nvPr>
        </p:nvSpPr>
        <p:spPr/>
        <p:txBody>
          <a:bodyPr/>
          <a:lstStyle/>
          <a:p>
            <a:fld id="{7FA4E7BD-B761-694F-AD49-AE2F2D3A8794}" type="slidenum">
              <a:rPr lang="en-US" smtClean="0"/>
              <a:t>34</a:t>
            </a:fld>
            <a:endParaRPr lang="en-US"/>
          </a:p>
        </p:txBody>
      </p:sp>
    </p:spTree>
    <p:extLst>
      <p:ext uri="{BB962C8B-B14F-4D97-AF65-F5344CB8AC3E}">
        <p14:creationId xmlns:p14="http://schemas.microsoft.com/office/powerpoint/2010/main" val="24044949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of the most important things you can do in helping others to register to vote is learn how to spot errors in a form while the person who’s filling it out is still standing there with you. AS DISCUSSED, YOU CANNOT ALTER</a:t>
            </a:r>
            <a:r>
              <a:rPr lang="en-US" baseline="0" dirty="0" smtClean="0"/>
              <a:t> OR WRITE ON A FORM ONCE A PERSON HAS LEFT. YOU MUST HAND IN THAT FORM—INCOMPLETE OR NOT—TO ELECTION OFFICIALS. So, we’re going to practice looking a few forms with errors. Each form is missing something important. You’ll have to spot what it is. </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35</a:t>
            </a:fld>
            <a:endParaRPr lang="en-US"/>
          </a:p>
        </p:txBody>
      </p:sp>
    </p:spTree>
    <p:extLst>
      <p:ext uri="{BB962C8B-B14F-4D97-AF65-F5344CB8AC3E}">
        <p14:creationId xmlns:p14="http://schemas.microsoft.com/office/powerpoint/2010/main" val="32660178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Residence address cannot be a PO box. It’s no problem if</a:t>
            </a:r>
            <a:r>
              <a:rPr lang="en-US" baseline="0" dirty="0" smtClean="0"/>
              <a:t> someone does have a PO box—they just can’t put it as their residence address.</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36</a:t>
            </a:fld>
            <a:endParaRPr lang="en-US"/>
          </a:p>
        </p:txBody>
      </p:sp>
    </p:spTree>
    <p:extLst>
      <p:ext uri="{BB962C8B-B14F-4D97-AF65-F5344CB8AC3E}">
        <p14:creationId xmlns:p14="http://schemas.microsoft.com/office/powerpoint/2010/main" val="18917260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person didn’t provide proof of citizenship at all. They also didn’t check the box at the top to get a ballot</a:t>
            </a:r>
            <a:r>
              <a:rPr lang="en-US" baseline="0" dirty="0" smtClean="0"/>
              <a:t> in the mail or write their telephone number.</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37</a:t>
            </a:fld>
            <a:endParaRPr lang="en-US"/>
          </a:p>
        </p:txBody>
      </p:sp>
    </p:spTree>
    <p:extLst>
      <p:ext uri="{BB962C8B-B14F-4D97-AF65-F5344CB8AC3E}">
        <p14:creationId xmlns:p14="http://schemas.microsoft.com/office/powerpoint/2010/main" val="35095959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person forgot the final checkboxes. This would actually make their form incomplete and unable to be processed. And</a:t>
            </a:r>
            <a:r>
              <a:rPr lang="en-US" baseline="0" dirty="0" smtClean="0"/>
              <a:t> they forgot their telephone number.</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38</a:t>
            </a:fld>
            <a:endParaRPr lang="en-US"/>
          </a:p>
        </p:txBody>
      </p:sp>
    </p:spTree>
    <p:extLst>
      <p:ext uri="{BB962C8B-B14F-4D97-AF65-F5344CB8AC3E}">
        <p14:creationId xmlns:p14="http://schemas.microsoft.com/office/powerpoint/2010/main" val="14005816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signature! Very common!</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39</a:t>
            </a:fld>
            <a:endParaRPr lang="en-US"/>
          </a:p>
        </p:txBody>
      </p:sp>
    </p:spTree>
    <p:extLst>
      <p:ext uri="{BB962C8B-B14F-4D97-AF65-F5344CB8AC3E}">
        <p14:creationId xmlns:p14="http://schemas.microsoft.com/office/powerpoint/2010/main" val="29635489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Skipping forward from</a:t>
            </a:r>
            <a:r>
              <a:rPr lang="en-US" baseline="0" dirty="0" smtClean="0"/>
              <a:t> that historical view of voter registration, we want to look at statistics today too. Unfortunately, there is a large gap in the rates of voter registration for people making higher and lower incomes. In the USA, as of 2012, for people making $60k or more per year, 68% were registered to vote. However, for people making $12.5k (just under the Federal Poverty Level), the percent registered to vote was just 40%. That’s an enormous difference in votes when you look at the size of the United States.</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4</a:t>
            </a:fld>
            <a:endParaRPr lang="en-US"/>
          </a:p>
        </p:txBody>
      </p:sp>
    </p:spTree>
    <p:extLst>
      <p:ext uri="{BB962C8B-B14F-4D97-AF65-F5344CB8AC3E}">
        <p14:creationId xmlns:p14="http://schemas.microsoft.com/office/powerpoint/2010/main" val="35701458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Our final area that we will discuss today</a:t>
            </a:r>
            <a:r>
              <a:rPr lang="en-US" baseline="0" dirty="0" smtClean="0"/>
              <a:t> is best practices. How do we actually take all this information we’ve learned and turn it into effective conversations with our clients and community members?</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40</a:t>
            </a:fld>
            <a:endParaRPr lang="en-US"/>
          </a:p>
        </p:txBody>
      </p:sp>
    </p:spTree>
    <p:extLst>
      <p:ext uri="{BB962C8B-B14F-4D97-AF65-F5344CB8AC3E}">
        <p14:creationId xmlns:p14="http://schemas.microsoft.com/office/powerpoint/2010/main" val="23112840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 of all, we need to ask in an appropriate and effective way if the person needs to UPDATE</a:t>
            </a:r>
            <a:r>
              <a:rPr lang="en-US" baseline="0" dirty="0" smtClean="0"/>
              <a:t> their voter registration. Asking “Are you registered to vote” is simply too direct and not effective. It also fails to OPEN A CONVERSATION about voter registration.</a:t>
            </a:r>
            <a:endParaRPr lang="en-US" dirty="0"/>
          </a:p>
        </p:txBody>
      </p:sp>
      <p:sp>
        <p:nvSpPr>
          <p:cNvPr id="4" name="Slide Number Placeholder 3"/>
          <p:cNvSpPr>
            <a:spLocks noGrp="1"/>
          </p:cNvSpPr>
          <p:nvPr>
            <p:ph type="sldNum" sz="quarter" idx="10"/>
          </p:nvPr>
        </p:nvSpPr>
        <p:spPr/>
        <p:txBody>
          <a:bodyPr/>
          <a:lstStyle/>
          <a:p>
            <a:fld id="{7FA4E7BD-B761-694F-AD49-AE2F2D3A8794}" type="slidenum">
              <a:rPr lang="en-US" smtClean="0"/>
              <a:t>41</a:t>
            </a:fld>
            <a:endParaRPr lang="en-US"/>
          </a:p>
        </p:txBody>
      </p:sp>
    </p:spTree>
    <p:extLst>
      <p:ext uri="{BB962C8B-B14F-4D97-AF65-F5344CB8AC3E}">
        <p14:creationId xmlns:p14="http://schemas.microsoft.com/office/powerpoint/2010/main" val="223599886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Instead of asking if someone is registered, try asking instead </a:t>
            </a:r>
            <a:r>
              <a:rPr lang="en-US" i="1" dirty="0" smtClean="0"/>
              <a:t>read the suggestions</a:t>
            </a:r>
            <a:r>
              <a:rPr lang="en-US" i="1" baseline="0" dirty="0" smtClean="0"/>
              <a:t> on the slide.</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42</a:t>
            </a:fld>
            <a:endParaRPr lang="en-US"/>
          </a:p>
        </p:txBody>
      </p:sp>
    </p:spTree>
    <p:extLst>
      <p:ext uri="{BB962C8B-B14F-4D97-AF65-F5344CB8AC3E}">
        <p14:creationId xmlns:p14="http://schemas.microsoft.com/office/powerpoint/2010/main" val="33483982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It’s also important to be persistent. </a:t>
            </a:r>
          </a:p>
          <a:p>
            <a:endParaRPr lang="en-US" dirty="0" smtClean="0"/>
          </a:p>
          <a:p>
            <a:r>
              <a:rPr lang="en-US" dirty="0" smtClean="0"/>
              <a:t>Can everyone please name three reasons someone might need to fill out a voter registration form again (or update):</a:t>
            </a:r>
          </a:p>
          <a:p>
            <a:endParaRPr lang="en-US" dirty="0" smtClean="0"/>
          </a:p>
          <a:p>
            <a:pPr marL="228600" indent="-228600">
              <a:buAutoNum type="arabicParenR"/>
            </a:pPr>
            <a:r>
              <a:rPr lang="en-US" baseline="0" dirty="0" smtClean="0"/>
              <a:t>Moved! Change of address</a:t>
            </a:r>
          </a:p>
          <a:p>
            <a:pPr marL="228600" indent="-228600">
              <a:buAutoNum type="arabicParenR"/>
            </a:pPr>
            <a:r>
              <a:rPr lang="en-US" baseline="0" dirty="0" smtClean="0"/>
              <a:t>Change of name! Marriage/divorce are common reasons</a:t>
            </a:r>
          </a:p>
          <a:p>
            <a:pPr marL="228600" indent="-228600">
              <a:buAutoNum type="arabicParenR"/>
            </a:pPr>
            <a:r>
              <a:rPr lang="en-US" dirty="0" smtClean="0"/>
              <a:t>Hasn’t voted in a while.</a:t>
            </a:r>
            <a:r>
              <a:rPr lang="en-US" baseline="0" dirty="0" smtClean="0"/>
              <a:t> This last one is just to be safe that nothing has changed for your client that would trigger an update or that nothing has changed on the voter rolls. It’s also an easy and non-aggressive way for someone to admit they might need to re-fill out the form.</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43</a:t>
            </a:fld>
            <a:endParaRPr lang="en-US"/>
          </a:p>
        </p:txBody>
      </p:sp>
    </p:spTree>
    <p:extLst>
      <p:ext uri="{BB962C8B-B14F-4D97-AF65-F5344CB8AC3E}">
        <p14:creationId xmlns:p14="http://schemas.microsoft.com/office/powerpoint/2010/main" val="15177575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Great! For our final activity, we’re going to do some role</a:t>
            </a:r>
            <a:r>
              <a:rPr lang="en-US" baseline="0" dirty="0" smtClean="0"/>
              <a:t> plays.</a:t>
            </a:r>
            <a:endParaRPr lang="en-US" dirty="0" smtClean="0"/>
          </a:p>
          <a:p>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44</a:t>
            </a:fld>
            <a:endParaRPr lang="en-US"/>
          </a:p>
        </p:txBody>
      </p:sp>
    </p:spTree>
    <p:extLst>
      <p:ext uri="{BB962C8B-B14F-4D97-AF65-F5344CB8AC3E}">
        <p14:creationId xmlns:p14="http://schemas.microsoft.com/office/powerpoint/2010/main" val="23112840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Everybody</a:t>
            </a:r>
            <a:r>
              <a:rPr lang="en-US" baseline="0" dirty="0" smtClean="0"/>
              <a:t> grab a partner and make sure you have your Manuals open to your scripts (pages 18 and 19). </a:t>
            </a:r>
            <a:r>
              <a:rPr lang="en-US" i="1" baseline="0" dirty="0" smtClean="0"/>
              <a:t>There is a script in Spanish, as well. If possible, group Spanish speakers together so they can practice in both languages</a:t>
            </a:r>
            <a:r>
              <a:rPr lang="en-US" i="0" baseline="0" dirty="0" smtClean="0"/>
              <a:t>. Have each person go through the script—make it easy! Then swap. Once both pairs are done, we’ll practice a more challenging scenario.</a:t>
            </a:r>
          </a:p>
          <a:p>
            <a:endParaRPr lang="en-US" baseline="0" dirty="0" smtClean="0"/>
          </a:p>
        </p:txBody>
      </p:sp>
      <p:sp>
        <p:nvSpPr>
          <p:cNvPr id="4" name="Slide Number Placeholder 3"/>
          <p:cNvSpPr>
            <a:spLocks noGrp="1"/>
          </p:cNvSpPr>
          <p:nvPr>
            <p:ph type="sldNum" sz="quarter" idx="10"/>
          </p:nvPr>
        </p:nvSpPr>
        <p:spPr/>
        <p:txBody>
          <a:bodyPr/>
          <a:lstStyle/>
          <a:p>
            <a:fld id="{A38ABA53-4DF1-CD4D-8DF8-DC69B8D71E6F}" type="slidenum">
              <a:rPr lang="en-US" smtClean="0"/>
              <a:t>45</a:t>
            </a:fld>
            <a:endParaRPr lang="en-US"/>
          </a:p>
        </p:txBody>
      </p:sp>
    </p:spTree>
    <p:extLst>
      <p:ext uri="{BB962C8B-B14F-4D97-AF65-F5344CB8AC3E}">
        <p14:creationId xmlns:p14="http://schemas.microsoft.com/office/powerpoint/2010/main" val="214974900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this is information that should inform your next role play. Pick one person to be the client. The person will act out the role play with this information. Try to brainstorm ways of handling this situation in real life! </a:t>
            </a:r>
          </a:p>
          <a:p>
            <a:endParaRPr lang="en-US" dirty="0" smtClean="0"/>
          </a:p>
          <a:p>
            <a:r>
              <a:rPr lang="en-US" dirty="0" smtClean="0"/>
              <a:t>Add up Scenario</a:t>
            </a:r>
            <a:r>
              <a:rPr lang="en-US" baseline="0" dirty="0" smtClean="0"/>
              <a:t> 2 (Click again): </a:t>
            </a:r>
            <a:endParaRPr lang="en-US" dirty="0" smtClean="0"/>
          </a:p>
          <a:p>
            <a:r>
              <a:rPr lang="en-US" dirty="0" smtClean="0"/>
              <a:t>Ok, now</a:t>
            </a:r>
            <a:r>
              <a:rPr lang="en-US" baseline="0" dirty="0" smtClean="0"/>
              <a:t> you should swap and whoever was the nonprofit staff person before will now be the client. They should use the information in Scenario 2. </a:t>
            </a:r>
            <a:endParaRPr lang="en-US" dirty="0" smtClean="0"/>
          </a:p>
          <a:p>
            <a:endParaRPr lang="en-US" dirty="0" smtClean="0"/>
          </a:p>
          <a:p>
            <a:r>
              <a:rPr lang="en-US" dirty="0" smtClean="0"/>
              <a:t>Tips</a:t>
            </a:r>
            <a:r>
              <a:rPr lang="en-US" baseline="0" dirty="0" smtClean="0"/>
              <a:t> to give your folks:</a:t>
            </a:r>
          </a:p>
          <a:p>
            <a:pPr marL="171450" indent="-171450">
              <a:buFontTx/>
              <a:buChar char="-"/>
            </a:pPr>
            <a:r>
              <a:rPr lang="en-US" baseline="0" dirty="0" smtClean="0"/>
              <a:t>Remember to NOT debate politics</a:t>
            </a:r>
          </a:p>
          <a:p>
            <a:pPr marL="171450" indent="-171450">
              <a:buFontTx/>
              <a:buChar char="-"/>
            </a:pPr>
            <a:r>
              <a:rPr lang="en-US" baseline="0" dirty="0" smtClean="0"/>
              <a:t>Share why voter registration is important to the organization and to them, personally</a:t>
            </a:r>
          </a:p>
          <a:p>
            <a:pPr marL="171450" indent="-171450">
              <a:buFontTx/>
              <a:buChar char="-"/>
            </a:pPr>
            <a:r>
              <a:rPr lang="en-US" baseline="0" dirty="0" smtClean="0"/>
              <a:t>Remember to validate difficult feelings or experiences</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46</a:t>
            </a:fld>
            <a:endParaRPr lang="en-US"/>
          </a:p>
        </p:txBody>
      </p:sp>
    </p:spTree>
    <p:extLst>
      <p:ext uri="{BB962C8B-B14F-4D97-AF65-F5344CB8AC3E}">
        <p14:creationId xmlns:p14="http://schemas.microsoft.com/office/powerpoint/2010/main" val="183668651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i="1" kern="1200" dirty="0" smtClean="0">
                <a:solidFill>
                  <a:schemeClr val="tx1"/>
                </a:solidFill>
                <a:effectLst/>
                <a:latin typeface="+mn-lt"/>
                <a:ea typeface="+mn-ea"/>
                <a:cs typeface="+mn-cs"/>
              </a:rPr>
              <a:t>Wrap up however seems fitting for your group! Generally,</a:t>
            </a:r>
            <a:r>
              <a:rPr lang="en-US" sz="1200" b="1" i="1" kern="1200" baseline="0" dirty="0" smtClean="0">
                <a:solidFill>
                  <a:schemeClr val="tx1"/>
                </a:solidFill>
                <a:effectLst/>
                <a:latin typeface="+mn-lt"/>
                <a:ea typeface="+mn-ea"/>
                <a:cs typeface="+mn-cs"/>
              </a:rPr>
              <a:t> this is when we recommend letting your staff know if you will be collecting forms or not!</a:t>
            </a:r>
            <a:endParaRPr lang="en-US" sz="1200" b="1" i="1"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1"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Disclaimer:</a:t>
            </a:r>
            <a:r>
              <a:rPr lang="en-US" sz="1200" kern="1200" dirty="0" smtClean="0">
                <a:solidFill>
                  <a:schemeClr val="tx1"/>
                </a:solidFill>
                <a:effectLst/>
                <a:latin typeface="+mn-lt"/>
                <a:ea typeface="+mn-ea"/>
                <a:cs typeface="+mn-cs"/>
              </a:rPr>
              <a:t> The information in this document is for general guidance only. It does not constitute legal advice and should not be used as a substitute for consultation with professional legal or other competent advisers. Project Vote is not responsible for any errors or omissions, or for the results obtained from the use of this information. </a:t>
            </a:r>
          </a:p>
          <a:p>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47</a:t>
            </a:fld>
            <a:endParaRPr lang="en-US"/>
          </a:p>
        </p:txBody>
      </p:sp>
    </p:spTree>
    <p:extLst>
      <p:ext uri="{BB962C8B-B14F-4D97-AF65-F5344CB8AC3E}">
        <p14:creationId xmlns:p14="http://schemas.microsoft.com/office/powerpoint/2010/main" val="618783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in Arizona, there is a similar</a:t>
            </a:r>
            <a:r>
              <a:rPr lang="en-US" baseline="0" dirty="0" smtClean="0"/>
              <a:t> gap in registration rates. </a:t>
            </a:r>
            <a:r>
              <a:rPr lang="en-US" i="1" baseline="0" dirty="0" smtClean="0"/>
              <a:t>You can read out the numbers if you like—sometimes it’s more engaging and helpful for people who are more auditory learners.</a:t>
            </a:r>
            <a:endParaRPr lang="en-US" dirty="0"/>
          </a:p>
        </p:txBody>
      </p:sp>
      <p:sp>
        <p:nvSpPr>
          <p:cNvPr id="4" name="Slide Number Placeholder 3"/>
          <p:cNvSpPr>
            <a:spLocks noGrp="1"/>
          </p:cNvSpPr>
          <p:nvPr>
            <p:ph type="sldNum" sz="quarter" idx="10"/>
          </p:nvPr>
        </p:nvSpPr>
        <p:spPr/>
        <p:txBody>
          <a:bodyPr/>
          <a:lstStyle/>
          <a:p>
            <a:fld id="{7FA4E7BD-B761-694F-AD49-AE2F2D3A8794}" type="slidenum">
              <a:rPr lang="en-US" smtClean="0"/>
              <a:t>5</a:t>
            </a:fld>
            <a:endParaRPr lang="en-US"/>
          </a:p>
        </p:txBody>
      </p:sp>
    </p:spTree>
    <p:extLst>
      <p:ext uri="{BB962C8B-B14F-4D97-AF65-F5344CB8AC3E}">
        <p14:creationId xmlns:p14="http://schemas.microsoft.com/office/powerpoint/2010/main" val="19792387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so the good news is…us! We’re in</a:t>
            </a:r>
            <a:r>
              <a:rPr lang="en-US" baseline="0" dirty="0" smtClean="0"/>
              <a:t> a great place to change these statistics and make an impact on our community’s access to voter registration. 1) We work with the folks that most need help getting registered. Very few other groups are really able to access communities like ours. 2) Not only do they come through our doors, they trust us. Trust is very important to voter registration. 3) This fits into the heart of our work and mission. 4) This can make our organization stronger—the more people that vote, the stronger our voice becomes and the stronger the voice of our community. </a:t>
            </a:r>
            <a:r>
              <a:rPr lang="en-US" i="1" baseline="0" dirty="0" smtClean="0"/>
              <a:t>For health-focused groups: </a:t>
            </a:r>
            <a:r>
              <a:rPr lang="en-US" i="0" baseline="0" dirty="0" smtClean="0"/>
              <a:t>5) Voter registration can also improve health outcomes! WebMD has even written about voter registration as a “Healthy Habit” because of the positive effects it can have on individual health outcomes!</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6</a:t>
            </a:fld>
            <a:endParaRPr lang="en-US"/>
          </a:p>
        </p:txBody>
      </p:sp>
    </p:spTree>
    <p:extLst>
      <p:ext uri="{BB962C8B-B14F-4D97-AF65-F5344CB8AC3E}">
        <p14:creationId xmlns:p14="http://schemas.microsoft.com/office/powerpoint/2010/main" val="20210555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we want to come up with a way</a:t>
            </a:r>
            <a:r>
              <a:rPr lang="en-US" baseline="0" dirty="0" smtClean="0"/>
              <a:t> of talking about this that is specific to our community </a:t>
            </a:r>
            <a:r>
              <a:rPr lang="en-US" dirty="0" smtClean="0"/>
              <a:t>as a team. It’s important to make discussions</a:t>
            </a:r>
            <a:r>
              <a:rPr lang="en-US" baseline="0" dirty="0" smtClean="0"/>
              <a:t> of voter registration as personal and local as possible. So we want to think about how this makes sense for our community.</a:t>
            </a:r>
            <a:r>
              <a:rPr lang="en-US" dirty="0" smtClean="0"/>
              <a:t> 1)</a:t>
            </a:r>
            <a:r>
              <a:rPr lang="en-US" baseline="0" dirty="0" smtClean="0"/>
              <a:t> Let’s brainstorm: what are services that are important to our clients that their voting could help keep funded? Why is voter registration important to our clients? </a:t>
            </a:r>
          </a:p>
          <a:p>
            <a:endParaRPr lang="en-US" baseline="0" dirty="0" smtClean="0"/>
          </a:p>
          <a:p>
            <a:r>
              <a:rPr lang="en-US" baseline="0" dirty="0" smtClean="0"/>
              <a:t>Ok, now that we’ve brainstormed, let’s come up with 1-2 sentences to communicate that information to our clients. Try to use the structure: “Voter registration is important to our organization (or to our mission) because…”</a:t>
            </a:r>
          </a:p>
          <a:p>
            <a:endParaRPr lang="en-US" baseline="0" dirty="0" smtClean="0"/>
          </a:p>
          <a:p>
            <a:r>
              <a:rPr lang="en-US" baseline="0" dirty="0" smtClean="0"/>
              <a:t>One example, from North Carolina, states “Voter registration is important to my goal of fighting poverty because it is the 1</a:t>
            </a:r>
            <a:r>
              <a:rPr lang="en-US" baseline="30000" dirty="0" smtClean="0"/>
              <a:t>st</a:t>
            </a:r>
            <a:r>
              <a:rPr lang="en-US" baseline="0" dirty="0" smtClean="0"/>
              <a:t> step to electing leaders who will advocate for fair and socially just policies.”</a:t>
            </a:r>
          </a:p>
          <a:p>
            <a:endParaRPr lang="en-US" baseline="0" dirty="0" smtClean="0"/>
          </a:p>
          <a:p>
            <a:r>
              <a:rPr lang="en-US" i="1" baseline="0" dirty="0" smtClean="0"/>
              <a:t>Try to make sure everyone participates in the brainstorm and come up with a sentence that everyone can remember going forward.</a:t>
            </a:r>
          </a:p>
        </p:txBody>
      </p:sp>
      <p:sp>
        <p:nvSpPr>
          <p:cNvPr id="4" name="Slide Number Placeholder 3"/>
          <p:cNvSpPr>
            <a:spLocks noGrp="1"/>
          </p:cNvSpPr>
          <p:nvPr>
            <p:ph type="sldNum" sz="quarter" idx="10"/>
          </p:nvPr>
        </p:nvSpPr>
        <p:spPr/>
        <p:txBody>
          <a:bodyPr/>
          <a:lstStyle/>
          <a:p>
            <a:fld id="{A38ABA53-4DF1-CD4D-8DF8-DC69B8D71E6F}" type="slidenum">
              <a:rPr lang="en-US" smtClean="0"/>
              <a:t>7</a:t>
            </a:fld>
            <a:endParaRPr lang="en-US"/>
          </a:p>
        </p:txBody>
      </p:sp>
    </p:spTree>
    <p:extLst>
      <p:ext uri="{BB962C8B-B14F-4D97-AF65-F5344CB8AC3E}">
        <p14:creationId xmlns:p14="http://schemas.microsoft.com/office/powerpoint/2010/main" val="39781724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next</a:t>
            </a:r>
            <a:r>
              <a:rPr lang="en-US" baseline="0" dirty="0" smtClean="0"/>
              <a:t> we’re going to talk about something that is very important to our organization in general, but becomes even more important when it comes to voter registration. That is what it means to be non-partisan! Does anybody know? What does non-partisan mean?</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8</a:t>
            </a:fld>
            <a:endParaRPr lang="en-US"/>
          </a:p>
        </p:txBody>
      </p:sp>
    </p:spTree>
    <p:extLst>
      <p:ext uri="{BB962C8B-B14F-4D97-AF65-F5344CB8AC3E}">
        <p14:creationId xmlns:p14="http://schemas.microsoft.com/office/powerpoint/2010/main" val="23112840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Ok—so the dictionary definition is…</a:t>
            </a:r>
            <a:r>
              <a:rPr lang="en-US" i="1" dirty="0" smtClean="0"/>
              <a:t>read the definition from slide.</a:t>
            </a:r>
            <a:endParaRPr lang="en-US" dirty="0"/>
          </a:p>
        </p:txBody>
      </p:sp>
      <p:sp>
        <p:nvSpPr>
          <p:cNvPr id="4" name="Slide Number Placeholder 3"/>
          <p:cNvSpPr>
            <a:spLocks noGrp="1"/>
          </p:cNvSpPr>
          <p:nvPr>
            <p:ph type="sldNum" sz="quarter" idx="10"/>
          </p:nvPr>
        </p:nvSpPr>
        <p:spPr/>
        <p:txBody>
          <a:bodyPr/>
          <a:lstStyle/>
          <a:p>
            <a:fld id="{7FA4E7BD-B761-694F-AD49-AE2F2D3A8794}" type="slidenum">
              <a:rPr lang="en-US" smtClean="0"/>
              <a:t>9</a:t>
            </a:fld>
            <a:endParaRPr lang="en-US"/>
          </a:p>
        </p:txBody>
      </p:sp>
    </p:spTree>
    <p:extLst>
      <p:ext uri="{BB962C8B-B14F-4D97-AF65-F5344CB8AC3E}">
        <p14:creationId xmlns:p14="http://schemas.microsoft.com/office/powerpoint/2010/main" val="42004087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54F0BFB-1AAA-3A48-A74A-7CD0D0BC68AC}" type="datetimeFigureOut">
              <a:rPr lang="en-US" smtClean="0"/>
              <a:t>9/23/15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28296234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4F0BFB-1AAA-3A48-A74A-7CD0D0BC68AC}" type="datetimeFigureOut">
              <a:rPr lang="en-US" smtClean="0"/>
              <a:t>9/23/15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1611065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4F0BFB-1AAA-3A48-A74A-7CD0D0BC68AC}" type="datetimeFigureOut">
              <a:rPr lang="en-US" smtClean="0"/>
              <a:t>9/23/15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20494311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4F0BFB-1AAA-3A48-A74A-7CD0D0BC68AC}" type="datetimeFigureOut">
              <a:rPr lang="en-US" smtClean="0"/>
              <a:t>9/23/15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34883109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54F0BFB-1AAA-3A48-A74A-7CD0D0BC68AC}" type="datetimeFigureOut">
              <a:rPr lang="en-US" smtClean="0"/>
              <a:t>9/23/15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40580498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54F0BFB-1AAA-3A48-A74A-7CD0D0BC68AC}" type="datetimeFigureOut">
              <a:rPr lang="en-US" smtClean="0"/>
              <a:t>9/23/15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18324516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54F0BFB-1AAA-3A48-A74A-7CD0D0BC68AC}" type="datetimeFigureOut">
              <a:rPr lang="en-US" smtClean="0"/>
              <a:t>9/23/15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6029192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54F0BFB-1AAA-3A48-A74A-7CD0D0BC68AC}" type="datetimeFigureOut">
              <a:rPr lang="en-US" smtClean="0"/>
              <a:t>9/23/15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36800022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54F0BFB-1AAA-3A48-A74A-7CD0D0BC68AC}" type="datetimeFigureOut">
              <a:rPr lang="en-US" smtClean="0"/>
              <a:t>9/23/15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29555488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54F0BFB-1AAA-3A48-A74A-7CD0D0BC68AC}" type="datetimeFigureOut">
              <a:rPr lang="en-US" smtClean="0"/>
              <a:t>9/23/15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7589621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54F0BFB-1AAA-3A48-A74A-7CD0D0BC68AC}" type="datetimeFigureOut">
              <a:rPr lang="en-US" smtClean="0"/>
              <a:t>9/23/15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124515703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4F0BFB-1AAA-3A48-A74A-7CD0D0BC68AC}" type="datetimeFigureOut">
              <a:rPr lang="en-US" smtClean="0"/>
              <a:t>9/23/15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7388CB-FCB2-224D-A558-F63201BEC927}" type="slidenum">
              <a:rPr lang="en-US" smtClean="0"/>
              <a:t>‹#›</a:t>
            </a:fld>
            <a:endParaRPr lang="en-US"/>
          </a:p>
        </p:txBody>
      </p:sp>
    </p:spTree>
    <p:extLst>
      <p:ext uri="{BB962C8B-B14F-4D97-AF65-F5344CB8AC3E}">
        <p14:creationId xmlns:p14="http://schemas.microsoft.com/office/powerpoint/2010/main" val="1906473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microsoft.com/office/2007/relationships/hdphoto" Target="../media/hdphoto1.wdp"/><Relationship Id="rId6" Type="http://schemas.openxmlformats.org/officeDocument/2006/relationships/image" Target="../media/image11.png"/><Relationship Id="rId7" Type="http://schemas.microsoft.com/office/2007/relationships/hdphoto" Target="../media/hdphoto2.wdp"/><Relationship Id="rId8"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microsoft.com/office/2007/relationships/hdphoto" Target="../media/hdphoto3.wdp"/><Relationship Id="rId6" Type="http://schemas.openxmlformats.org/officeDocument/2006/relationships/image" Target="../media/image12.png"/><Relationship Id="rId7" Type="http://schemas.openxmlformats.org/officeDocument/2006/relationships/image" Target="../media/image11.png"/><Relationship Id="rId8" Type="http://schemas.microsoft.com/office/2007/relationships/hdphoto" Target="../media/hdphoto4.wdp"/><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3.png"/><Relationship Id="rId5" Type="http://schemas.microsoft.com/office/2007/relationships/hdphoto" Target="../media/hdphoto5.wdp"/><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1.png"/><Relationship Id="rId5" Type="http://schemas.microsoft.com/office/2007/relationships/hdphoto" Target="../media/hdphoto4.wdp"/><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1.png"/><Relationship Id="rId5" Type="http://schemas.microsoft.com/office/2007/relationships/hdphoto" Target="../media/hdphoto4.wdp"/><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3.xml"/><Relationship Id="rId5" Type="http://schemas.openxmlformats.org/officeDocument/2006/relationships/image" Target="../media/image2.png"/><Relationship Id="rId1" Type="http://schemas.microsoft.com/office/2007/relationships/media" Target="../media/media1.mp4"/><Relationship Id="rId2" Type="http://schemas.openxmlformats.org/officeDocument/2006/relationships/video" Target="../media/media1.mp4"/></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1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18.png"/></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2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2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2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2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25.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168859"/>
            <a:ext cx="9144000" cy="1689141"/>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0" y="-116981"/>
            <a:ext cx="9144000" cy="7119117"/>
          </a:xfrm>
          <a:prstGeom prst="rect">
            <a:avLst/>
          </a:prstGeom>
        </p:spPr>
      </p:pic>
      <p:sp>
        <p:nvSpPr>
          <p:cNvPr id="2" name="Title 1"/>
          <p:cNvSpPr>
            <a:spLocks noGrp="1"/>
          </p:cNvSpPr>
          <p:nvPr>
            <p:ph type="title"/>
          </p:nvPr>
        </p:nvSpPr>
        <p:spPr>
          <a:xfrm>
            <a:off x="-778920" y="4366071"/>
            <a:ext cx="7727639" cy="2636065"/>
          </a:xfrm>
        </p:spPr>
        <p:txBody>
          <a:bodyPr>
            <a:normAutofit/>
          </a:bodyPr>
          <a:lstStyle/>
          <a:p>
            <a:pPr algn="ctr"/>
            <a:r>
              <a:rPr lang="en-US" sz="6600" b="1" dirty="0" smtClean="0">
                <a:solidFill>
                  <a:schemeClr val="bg1"/>
                </a:solidFill>
                <a:latin typeface="Avenir Heavy"/>
                <a:cs typeface="Avenir Heavy"/>
              </a:rPr>
              <a:t>WELCOME!</a:t>
            </a:r>
            <a:endParaRPr lang="en-US" sz="6600" dirty="0">
              <a:solidFill>
                <a:schemeClr val="bg1"/>
              </a:solidFill>
              <a:latin typeface="Avenir Heavy"/>
              <a:cs typeface="Avenir Heavy"/>
            </a:endParaRPr>
          </a:p>
        </p:txBody>
      </p:sp>
    </p:spTree>
    <p:extLst>
      <p:ext uri="{BB962C8B-B14F-4D97-AF65-F5344CB8AC3E}">
        <p14:creationId xmlns:p14="http://schemas.microsoft.com/office/powerpoint/2010/main" val="248571158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266558"/>
            <a:ext cx="9144000" cy="1348473"/>
          </a:xfrm>
          <a:prstGeom prst="rect">
            <a:avLst/>
          </a:prstGeom>
        </p:spPr>
        <p:txBody>
          <a:bodyPr vert="horz" lIns="0" tIns="45720" rIns="0" bIns="45720" rtlCol="0" anchor="ctr">
            <a:normAutofit/>
          </a:bodyPr>
          <a:lstStyle>
            <a:lvl1pPr algn="l" defTabSz="914400" rtl="0" eaLnBrk="1" latinLnBrk="0" hangingPunct="1">
              <a:spcBef>
                <a:spcPct val="0"/>
              </a:spcBef>
              <a:buNone/>
              <a:defRPr sz="3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b="1" dirty="0" smtClean="0">
                <a:latin typeface="Avenir Heavy"/>
                <a:cs typeface="Avenir Heavy"/>
              </a:rPr>
              <a:t>Non-partisan Means…</a:t>
            </a:r>
          </a:p>
          <a:p>
            <a:pPr algn="ctr"/>
            <a:r>
              <a:rPr lang="en-US" sz="3200" dirty="0">
                <a:latin typeface="Avenir Book"/>
                <a:cs typeface="Avenir Book"/>
              </a:rPr>
              <a:t>YOU</a:t>
            </a:r>
            <a:r>
              <a:rPr lang="en-US" sz="3200" dirty="0">
                <a:latin typeface="Avenir Heavy"/>
                <a:cs typeface="Avenir Heavy"/>
              </a:rPr>
              <a:t> </a:t>
            </a:r>
            <a:r>
              <a:rPr lang="en-US" sz="3200" dirty="0" err="1" smtClean="0">
                <a:solidFill>
                  <a:srgbClr val="E1251E"/>
                </a:solidFill>
                <a:latin typeface="Avenir Heavy"/>
                <a:cs typeface="Avenir Heavy"/>
              </a:rPr>
              <a:t>CANNOt</a:t>
            </a:r>
            <a:r>
              <a:rPr lang="en-US" sz="3200" dirty="0" smtClean="0">
                <a:solidFill>
                  <a:srgbClr val="E1251E"/>
                </a:solidFill>
                <a:latin typeface="Avenir Heavy"/>
                <a:cs typeface="Avenir Heavy"/>
              </a:rPr>
              <a:t> </a:t>
            </a:r>
            <a:r>
              <a:rPr lang="en-US" sz="3200" dirty="0">
                <a:solidFill>
                  <a:srgbClr val="E1251E"/>
                </a:solidFill>
              </a:rPr>
              <a:t>:</a:t>
            </a:r>
          </a:p>
          <a:p>
            <a:pPr algn="ctr"/>
            <a:endParaRPr lang="en-US" b="1" dirty="0"/>
          </a:p>
        </p:txBody>
      </p:sp>
      <p:sp>
        <p:nvSpPr>
          <p:cNvPr id="6" name="TextBox 5"/>
          <p:cNvSpPr txBox="1"/>
          <p:nvPr/>
        </p:nvSpPr>
        <p:spPr>
          <a:xfrm>
            <a:off x="-1058340" y="4574208"/>
            <a:ext cx="9136259" cy="830997"/>
          </a:xfrm>
          <a:prstGeom prst="rect">
            <a:avLst/>
          </a:prstGeom>
          <a:noFill/>
        </p:spPr>
        <p:txBody>
          <a:bodyPr wrap="square" rtlCol="0">
            <a:spAutoFit/>
          </a:bodyPr>
          <a:lstStyle/>
          <a:p>
            <a:pPr marL="68580" algn="ctr"/>
            <a:r>
              <a:rPr lang="en-US" sz="2400" dirty="0" smtClean="0">
                <a:solidFill>
                  <a:srgbClr val="000000"/>
                </a:solidFill>
                <a:latin typeface="Avenir Book"/>
                <a:cs typeface="Avenir Book"/>
              </a:rPr>
              <a:t>Wear or display partisan </a:t>
            </a:r>
            <a:r>
              <a:rPr lang="en-US" sz="2400" dirty="0">
                <a:solidFill>
                  <a:srgbClr val="000000"/>
                </a:solidFill>
                <a:latin typeface="Avenir Book"/>
                <a:cs typeface="Avenir Book"/>
              </a:rPr>
              <a:t>clothing, </a:t>
            </a:r>
            <a:r>
              <a:rPr lang="en-US" sz="2400" dirty="0" smtClean="0">
                <a:solidFill>
                  <a:srgbClr val="000000"/>
                </a:solidFill>
                <a:latin typeface="Avenir Book"/>
                <a:cs typeface="Avenir Book"/>
              </a:rPr>
              <a:t>buttons, </a:t>
            </a:r>
          </a:p>
          <a:p>
            <a:pPr marL="68580" algn="ctr"/>
            <a:r>
              <a:rPr lang="en-US" sz="2400" dirty="0" smtClean="0">
                <a:solidFill>
                  <a:srgbClr val="000000"/>
                </a:solidFill>
                <a:latin typeface="Avenir Book"/>
                <a:cs typeface="Avenir Book"/>
              </a:rPr>
              <a:t>or </a:t>
            </a:r>
            <a:r>
              <a:rPr lang="en-US" sz="2400" dirty="0">
                <a:solidFill>
                  <a:srgbClr val="000000"/>
                </a:solidFill>
                <a:latin typeface="Avenir Book"/>
                <a:cs typeface="Avenir Book"/>
              </a:rPr>
              <a:t>stickers</a:t>
            </a:r>
          </a:p>
        </p:txBody>
      </p:sp>
      <p:sp>
        <p:nvSpPr>
          <p:cNvPr id="7" name="TextBox 6"/>
          <p:cNvSpPr txBox="1"/>
          <p:nvPr/>
        </p:nvSpPr>
        <p:spPr>
          <a:xfrm>
            <a:off x="7741" y="3721739"/>
            <a:ext cx="9136259" cy="830997"/>
          </a:xfrm>
          <a:prstGeom prst="rect">
            <a:avLst/>
          </a:prstGeom>
          <a:noFill/>
        </p:spPr>
        <p:txBody>
          <a:bodyPr wrap="square" rtlCol="0">
            <a:spAutoFit/>
          </a:bodyPr>
          <a:lstStyle/>
          <a:p>
            <a:pPr marL="68580" algn="ctr"/>
            <a:r>
              <a:rPr lang="en-US" sz="2400" dirty="0">
                <a:solidFill>
                  <a:srgbClr val="000000"/>
                </a:solidFill>
                <a:latin typeface="Avenir Book"/>
                <a:cs typeface="Avenir Book"/>
              </a:rPr>
              <a:t>Only ask people who seem like they are part of your party to register</a:t>
            </a:r>
          </a:p>
        </p:txBody>
      </p:sp>
      <p:sp>
        <p:nvSpPr>
          <p:cNvPr id="8" name="TextBox 7"/>
          <p:cNvSpPr txBox="1"/>
          <p:nvPr/>
        </p:nvSpPr>
        <p:spPr>
          <a:xfrm>
            <a:off x="0" y="2832786"/>
            <a:ext cx="9144000" cy="1200328"/>
          </a:xfrm>
          <a:prstGeom prst="rect">
            <a:avLst/>
          </a:prstGeom>
          <a:noFill/>
        </p:spPr>
        <p:txBody>
          <a:bodyPr wrap="square" rtlCol="0">
            <a:spAutoFit/>
          </a:bodyPr>
          <a:lstStyle/>
          <a:p>
            <a:pPr algn="ctr"/>
            <a:r>
              <a:rPr lang="en-US" sz="2400" dirty="0">
                <a:solidFill>
                  <a:srgbClr val="000000"/>
                </a:solidFill>
                <a:latin typeface="Avenir Book"/>
                <a:cs typeface="Avenir Book"/>
              </a:rPr>
              <a:t>Dissuade clients with a different political party from </a:t>
            </a:r>
            <a:r>
              <a:rPr lang="en-US" sz="2400" dirty="0" smtClean="0">
                <a:solidFill>
                  <a:srgbClr val="000000"/>
                </a:solidFill>
                <a:latin typeface="Avenir Book"/>
                <a:cs typeface="Avenir Book"/>
              </a:rPr>
              <a:t>your own </a:t>
            </a:r>
            <a:r>
              <a:rPr lang="en-US" sz="2400" dirty="0">
                <a:solidFill>
                  <a:srgbClr val="000000"/>
                </a:solidFill>
                <a:latin typeface="Avenir Book"/>
                <a:cs typeface="Avenir Book"/>
              </a:rPr>
              <a:t>from registering</a:t>
            </a:r>
          </a:p>
          <a:p>
            <a:pPr algn="ctr"/>
            <a:endParaRPr lang="en-US" sz="2400" dirty="0">
              <a:latin typeface="Avenir Book"/>
              <a:cs typeface="Avenir Book"/>
            </a:endParaRPr>
          </a:p>
        </p:txBody>
      </p:sp>
      <p:sp>
        <p:nvSpPr>
          <p:cNvPr id="9" name="TextBox 8"/>
          <p:cNvSpPr txBox="1"/>
          <p:nvPr/>
        </p:nvSpPr>
        <p:spPr>
          <a:xfrm>
            <a:off x="7741" y="2147274"/>
            <a:ext cx="9144000" cy="830997"/>
          </a:xfrm>
          <a:prstGeom prst="rect">
            <a:avLst/>
          </a:prstGeom>
          <a:noFill/>
        </p:spPr>
        <p:txBody>
          <a:bodyPr wrap="square" rtlCol="0">
            <a:spAutoFit/>
          </a:bodyPr>
          <a:lstStyle/>
          <a:p>
            <a:pPr algn="ctr"/>
            <a:r>
              <a:rPr lang="en-US" sz="2400" dirty="0">
                <a:solidFill>
                  <a:srgbClr val="000000"/>
                </a:solidFill>
                <a:latin typeface="Avenir Book"/>
                <a:cs typeface="Avenir Book"/>
              </a:rPr>
              <a:t>Make comments, or sounds</a:t>
            </a:r>
          </a:p>
          <a:p>
            <a:pPr algn="ctr"/>
            <a:endParaRPr lang="en-US" sz="2400" dirty="0">
              <a:latin typeface="Avenir Book"/>
              <a:cs typeface="Avenir Book"/>
            </a:endParaRPr>
          </a:p>
        </p:txBody>
      </p:sp>
      <p:sp>
        <p:nvSpPr>
          <p:cNvPr id="10" name="TextBox 9"/>
          <p:cNvSpPr txBox="1"/>
          <p:nvPr/>
        </p:nvSpPr>
        <p:spPr>
          <a:xfrm>
            <a:off x="1826668" y="1233558"/>
            <a:ext cx="7020632" cy="1200328"/>
          </a:xfrm>
          <a:prstGeom prst="rect">
            <a:avLst/>
          </a:prstGeom>
          <a:noFill/>
        </p:spPr>
        <p:txBody>
          <a:bodyPr wrap="square" rtlCol="0">
            <a:spAutoFit/>
          </a:bodyPr>
          <a:lstStyle/>
          <a:p>
            <a:pPr algn="ctr"/>
            <a:r>
              <a:rPr lang="en-US" sz="2400" dirty="0">
                <a:solidFill>
                  <a:srgbClr val="000000"/>
                </a:solidFill>
              </a:rPr>
              <a:t> </a:t>
            </a:r>
            <a:r>
              <a:rPr lang="en-US" sz="2400" dirty="0" smtClean="0">
                <a:solidFill>
                  <a:srgbClr val="000000"/>
                </a:solidFill>
              </a:rPr>
              <a:t>        </a:t>
            </a:r>
            <a:r>
              <a:rPr lang="en-US" sz="2400" dirty="0" smtClean="0">
                <a:solidFill>
                  <a:srgbClr val="000000"/>
                </a:solidFill>
                <a:latin typeface="Avenir Book"/>
                <a:cs typeface="Avenir Book"/>
              </a:rPr>
              <a:t>Advise </a:t>
            </a:r>
            <a:r>
              <a:rPr lang="en-US" sz="2400" dirty="0">
                <a:solidFill>
                  <a:srgbClr val="000000"/>
                </a:solidFill>
                <a:latin typeface="Avenir Book"/>
                <a:cs typeface="Avenir Book"/>
              </a:rPr>
              <a:t>clients about which party to </a:t>
            </a:r>
            <a:r>
              <a:rPr lang="en-US" sz="2400" dirty="0" smtClean="0">
                <a:solidFill>
                  <a:srgbClr val="000000"/>
                </a:solidFill>
                <a:latin typeface="Avenir Book"/>
                <a:cs typeface="Avenir Book"/>
              </a:rPr>
              <a:t>join or which candidate to support</a:t>
            </a:r>
          </a:p>
          <a:p>
            <a:pPr algn="ctr"/>
            <a:endParaRPr lang="en-US" sz="2400" dirty="0"/>
          </a:p>
        </p:txBody>
      </p:sp>
      <p:pic>
        <p:nvPicPr>
          <p:cNvPr id="3" name="Picture 2"/>
          <p:cNvPicPr>
            <a:picLocks noChangeAspect="1"/>
          </p:cNvPicPr>
          <p:nvPr/>
        </p:nvPicPr>
        <p:blipFill>
          <a:blip r:embed="rId3"/>
          <a:stretch>
            <a:fillRect/>
          </a:stretch>
        </p:blipFill>
        <p:spPr>
          <a:xfrm>
            <a:off x="333145" y="876986"/>
            <a:ext cx="1955800" cy="1955800"/>
          </a:xfrm>
          <a:prstGeom prst="rect">
            <a:avLst/>
          </a:prstGeom>
        </p:spPr>
      </p:pic>
      <p:sp>
        <p:nvSpPr>
          <p:cNvPr id="11" name="Multiply 10"/>
          <p:cNvSpPr/>
          <p:nvPr/>
        </p:nvSpPr>
        <p:spPr>
          <a:xfrm>
            <a:off x="333145" y="1053102"/>
            <a:ext cx="1826668" cy="1566009"/>
          </a:xfrm>
          <a:prstGeom prst="mathMultiply">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a:blip r:embed="rId4" cstate="screen">
            <a:alphaModFix/>
            <a:extLst>
              <a:ext uri="{28A0092B-C50C-407E-A947-70E740481C1C}">
                <a14:useLocalDpi xmlns:a14="http://schemas.microsoft.com/office/drawing/2010/main"/>
              </a:ext>
            </a:extLst>
          </a:blip>
          <a:stretch>
            <a:fillRect/>
          </a:stretch>
        </p:blipFill>
        <p:spPr>
          <a:xfrm>
            <a:off x="7020632" y="4491401"/>
            <a:ext cx="1741142" cy="1732121"/>
          </a:xfrm>
          <a:prstGeom prst="rect">
            <a:avLst/>
          </a:prstGeom>
        </p:spPr>
      </p:pic>
      <p:sp>
        <p:nvSpPr>
          <p:cNvPr id="15" name="Multiply 14"/>
          <p:cNvSpPr/>
          <p:nvPr/>
        </p:nvSpPr>
        <p:spPr>
          <a:xfrm>
            <a:off x="6935106" y="4622200"/>
            <a:ext cx="1826668" cy="1566009"/>
          </a:xfrm>
          <a:prstGeom prst="mathMultiply">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84499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ppt_y</p:attrName>
                                        </p:attrNameLst>
                                      </p:cBhvr>
                                      <p:tavLst>
                                        <p:tav tm="0">
                                          <p:val>
                                            <p:strVal val="#ppt_y+#ppt_h*1.125000"/>
                                          </p:val>
                                        </p:tav>
                                        <p:tav tm="100000">
                                          <p:val>
                                            <p:strVal val="#ppt_y"/>
                                          </p:val>
                                        </p:tav>
                                      </p:tavLst>
                                    </p:anim>
                                    <p:animEffect transition="in" filter="wipe(up)">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p:tgtEl>
                                          <p:spTgt spid="6"/>
                                        </p:tgtEl>
                                        <p:attrNameLst>
                                          <p:attrName>ppt_y</p:attrName>
                                        </p:attrNameLst>
                                      </p:cBhvr>
                                      <p:tavLst>
                                        <p:tav tm="0">
                                          <p:val>
                                            <p:strVal val="#ppt_y+#ppt_h*1.125000"/>
                                          </p:val>
                                        </p:tav>
                                        <p:tav tm="100000">
                                          <p:val>
                                            <p:strVal val="#ppt_y"/>
                                          </p:val>
                                        </p:tav>
                                      </p:tavLst>
                                    </p:anim>
                                    <p:animEffect transition="in" filter="wipe(up)">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dissolve">
                                      <p:cBhvr>
                                        <p:cTn id="37" dur="500"/>
                                        <p:tgtEl>
                                          <p:spTgt spid="15"/>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dissolve">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265326"/>
            <a:ext cx="9144000" cy="1348473"/>
          </a:xfrm>
          <a:prstGeom prst="rect">
            <a:avLst/>
          </a:prstGeom>
        </p:spPr>
        <p:txBody>
          <a:bodyPr vert="horz" lIns="0" tIns="45720" rIns="0" bIns="45720" rtlCol="0" anchor="ctr">
            <a:normAutofit/>
          </a:bodyPr>
          <a:lstStyle>
            <a:lvl1pPr algn="l" defTabSz="914400" rtl="0" eaLnBrk="1" latinLnBrk="0" hangingPunct="1">
              <a:spcBef>
                <a:spcPct val="0"/>
              </a:spcBef>
              <a:buNone/>
              <a:defRPr sz="3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b="1" dirty="0" smtClean="0">
                <a:latin typeface="Avenir Heavy"/>
                <a:cs typeface="Avenir Heavy"/>
              </a:rPr>
              <a:t>Non-partisan Means…</a:t>
            </a:r>
          </a:p>
          <a:p>
            <a:pPr algn="ctr"/>
            <a:r>
              <a:rPr lang="en-US" sz="3200" dirty="0">
                <a:latin typeface="Avenir Book"/>
                <a:cs typeface="Avenir Book"/>
              </a:rPr>
              <a:t>YOU </a:t>
            </a:r>
            <a:r>
              <a:rPr lang="en-US" sz="3200" dirty="0" smtClean="0">
                <a:solidFill>
                  <a:srgbClr val="3D68A2"/>
                </a:solidFill>
                <a:latin typeface="Avenir Heavy"/>
                <a:cs typeface="Avenir Heavy"/>
              </a:rPr>
              <a:t>CAN </a:t>
            </a:r>
            <a:r>
              <a:rPr lang="en-US" sz="3200" dirty="0">
                <a:latin typeface="Avenir Heavy"/>
                <a:cs typeface="Avenir Heavy"/>
              </a:rPr>
              <a:t>:</a:t>
            </a:r>
          </a:p>
          <a:p>
            <a:pPr algn="ctr"/>
            <a:endParaRPr lang="en-US" b="1" dirty="0"/>
          </a:p>
        </p:txBody>
      </p:sp>
      <p:sp>
        <p:nvSpPr>
          <p:cNvPr id="6" name="TextBox 5"/>
          <p:cNvSpPr txBox="1"/>
          <p:nvPr/>
        </p:nvSpPr>
        <p:spPr>
          <a:xfrm>
            <a:off x="1180153" y="2197596"/>
            <a:ext cx="7207401" cy="3046988"/>
          </a:xfrm>
          <a:prstGeom prst="rect">
            <a:avLst/>
          </a:prstGeom>
          <a:noFill/>
        </p:spPr>
        <p:txBody>
          <a:bodyPr wrap="square" rtlCol="0">
            <a:spAutoFit/>
          </a:bodyPr>
          <a:lstStyle/>
          <a:p>
            <a:pPr marL="457200" indent="-457200">
              <a:buFont typeface="Wingdings" charset="2"/>
              <a:buChar char="ü"/>
            </a:pPr>
            <a:r>
              <a:rPr lang="en-US" sz="3200" dirty="0" smtClean="0">
                <a:solidFill>
                  <a:srgbClr val="000000"/>
                </a:solidFill>
                <a:latin typeface="Avenir Book"/>
                <a:cs typeface="Avenir Book"/>
              </a:rPr>
              <a:t>Talk about how </a:t>
            </a:r>
            <a:r>
              <a:rPr lang="en-US" sz="3200" dirty="0" smtClean="0">
                <a:latin typeface="Avenir Book"/>
                <a:cs typeface="Avenir Book"/>
              </a:rPr>
              <a:t>important </a:t>
            </a:r>
            <a:r>
              <a:rPr lang="en-US" sz="3200" dirty="0" smtClean="0">
                <a:solidFill>
                  <a:srgbClr val="4778B8"/>
                </a:solidFill>
                <a:latin typeface="Avenir Book"/>
                <a:cs typeface="Avenir Book"/>
              </a:rPr>
              <a:t>voting </a:t>
            </a:r>
            <a:r>
              <a:rPr lang="en-US" sz="3200" dirty="0" smtClean="0">
                <a:solidFill>
                  <a:srgbClr val="000000"/>
                </a:solidFill>
                <a:latin typeface="Avenir Book"/>
                <a:cs typeface="Avenir Book"/>
              </a:rPr>
              <a:t>is</a:t>
            </a:r>
          </a:p>
          <a:p>
            <a:pPr marL="457200" indent="-457200">
              <a:buFont typeface="Wingdings" charset="2"/>
              <a:buChar char="ü"/>
            </a:pPr>
            <a:endParaRPr lang="en-US" sz="3200" dirty="0">
              <a:solidFill>
                <a:srgbClr val="000000"/>
              </a:solidFill>
              <a:latin typeface="Avenir Book"/>
              <a:cs typeface="Avenir Book"/>
            </a:endParaRPr>
          </a:p>
          <a:p>
            <a:pPr marL="457200" indent="-457200">
              <a:buFont typeface="Wingdings" charset="2"/>
              <a:buChar char="ü"/>
            </a:pPr>
            <a:r>
              <a:rPr lang="en-US" sz="3200" dirty="0">
                <a:solidFill>
                  <a:srgbClr val="000000"/>
                </a:solidFill>
                <a:latin typeface="Avenir Book"/>
                <a:cs typeface="Avenir Book"/>
              </a:rPr>
              <a:t>Highlight </a:t>
            </a:r>
            <a:r>
              <a:rPr lang="en-US" sz="3200" dirty="0">
                <a:solidFill>
                  <a:srgbClr val="4778B8"/>
                </a:solidFill>
                <a:latin typeface="Avenir Book"/>
                <a:cs typeface="Avenir Book"/>
              </a:rPr>
              <a:t>important issues </a:t>
            </a:r>
          </a:p>
          <a:p>
            <a:r>
              <a:rPr lang="en-US" sz="3200" dirty="0" smtClean="0">
                <a:solidFill>
                  <a:srgbClr val="000000"/>
                </a:solidFill>
                <a:latin typeface="Avenir Book"/>
                <a:cs typeface="Avenir Book"/>
              </a:rPr>
              <a:t>	in </a:t>
            </a:r>
            <a:r>
              <a:rPr lang="en-US" sz="3200" dirty="0">
                <a:solidFill>
                  <a:srgbClr val="000000"/>
                </a:solidFill>
                <a:latin typeface="Avenir Book"/>
                <a:cs typeface="Avenir Book"/>
              </a:rPr>
              <a:t>a non-partisan way</a:t>
            </a:r>
          </a:p>
          <a:p>
            <a:pPr marL="457200" indent="-457200">
              <a:buFont typeface="Wingdings" charset="2"/>
              <a:buChar char="ü"/>
            </a:pPr>
            <a:endParaRPr lang="en-US" sz="3200" dirty="0">
              <a:solidFill>
                <a:srgbClr val="000000"/>
              </a:solidFill>
              <a:latin typeface="Avenir Book"/>
              <a:cs typeface="Avenir Book"/>
            </a:endParaRPr>
          </a:p>
          <a:p>
            <a:pPr algn="ctr"/>
            <a:endParaRPr lang="en-US" sz="3200" dirty="0"/>
          </a:p>
        </p:txBody>
      </p:sp>
    </p:spTree>
    <p:extLst>
      <p:ext uri="{BB962C8B-B14F-4D97-AF65-F5344CB8AC3E}">
        <p14:creationId xmlns:p14="http://schemas.microsoft.com/office/powerpoint/2010/main" val="152709336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5168859"/>
            <a:ext cx="9144000" cy="1689141"/>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3"/>
          <a:stretch>
            <a:fillRect/>
          </a:stretch>
        </p:blipFill>
        <p:spPr>
          <a:xfrm>
            <a:off x="1422400" y="1765300"/>
            <a:ext cx="6286500" cy="3327400"/>
          </a:xfrm>
          <a:prstGeom prst="rect">
            <a:avLst/>
          </a:prstGeom>
          <a:ln w="57150" cmpd="sng">
            <a:noFill/>
          </a:ln>
          <a:effectLst/>
        </p:spPr>
      </p:pic>
      <p:sp>
        <p:nvSpPr>
          <p:cNvPr id="2" name="TextBox 1"/>
          <p:cNvSpPr txBox="1"/>
          <p:nvPr/>
        </p:nvSpPr>
        <p:spPr>
          <a:xfrm>
            <a:off x="1422400" y="969721"/>
            <a:ext cx="4427420" cy="584776"/>
          </a:xfrm>
          <a:prstGeom prst="rect">
            <a:avLst/>
          </a:prstGeom>
          <a:noFill/>
        </p:spPr>
        <p:txBody>
          <a:bodyPr wrap="none" rtlCol="0">
            <a:spAutoFit/>
          </a:bodyPr>
          <a:lstStyle/>
          <a:p>
            <a:r>
              <a:rPr lang="en-US" sz="3200" dirty="0" smtClean="0">
                <a:latin typeface="Avenir Light"/>
                <a:cs typeface="Avenir Light"/>
              </a:rPr>
              <a:t>Why does this matter??</a:t>
            </a:r>
            <a:endParaRPr lang="en-US" sz="3200" dirty="0">
              <a:latin typeface="Avenir Light"/>
              <a:cs typeface="Avenir Light"/>
            </a:endParaRPr>
          </a:p>
        </p:txBody>
      </p:sp>
    </p:spTree>
    <p:extLst>
      <p:ext uri="{BB962C8B-B14F-4D97-AF65-F5344CB8AC3E}">
        <p14:creationId xmlns:p14="http://schemas.microsoft.com/office/powerpoint/2010/main" val="148469418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02405"/>
            <a:ext cx="8229600" cy="1143000"/>
          </a:xfrm>
        </p:spPr>
        <p:txBody>
          <a:bodyPr>
            <a:noAutofit/>
          </a:bodyPr>
          <a:lstStyle/>
          <a:p>
            <a:r>
              <a:rPr lang="en-US" sz="9600" b="1" dirty="0" smtClean="0"/>
              <a:t>QUIZ!</a:t>
            </a:r>
            <a:endParaRPr lang="en-US" sz="9600" b="1" dirty="0"/>
          </a:p>
        </p:txBody>
      </p:sp>
    </p:spTree>
    <p:extLst>
      <p:ext uri="{BB962C8B-B14F-4D97-AF65-F5344CB8AC3E}">
        <p14:creationId xmlns:p14="http://schemas.microsoft.com/office/powerpoint/2010/main" val="41810888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4638"/>
            <a:ext cx="7772400" cy="1324484"/>
          </a:xfrm>
        </p:spPr>
        <p:txBody>
          <a:bodyPr>
            <a:noAutofit/>
          </a:bodyPr>
          <a:lstStyle/>
          <a:p>
            <a:r>
              <a:rPr lang="en-US" sz="4000" b="1" dirty="0">
                <a:latin typeface="Avenir Heavy"/>
                <a:cs typeface="Avenir Heavy"/>
              </a:rPr>
              <a:t>Non-Partisan Voter Registration </a:t>
            </a:r>
            <a:r>
              <a:rPr lang="en-US" sz="2800" dirty="0">
                <a:latin typeface="Avenir Heavy"/>
                <a:cs typeface="Avenir Heavy"/>
              </a:rPr>
              <a:t/>
            </a:r>
            <a:br>
              <a:rPr lang="en-US" sz="2800" dirty="0">
                <a:latin typeface="Avenir Heavy"/>
                <a:cs typeface="Avenir Heavy"/>
              </a:rPr>
            </a:br>
            <a:r>
              <a:rPr lang="en-US" sz="2800" dirty="0">
                <a:solidFill>
                  <a:srgbClr val="4778B8"/>
                </a:solidFill>
                <a:latin typeface="Avenir Book"/>
                <a:cs typeface="Avenir Book"/>
              </a:rPr>
              <a:t>Activity: Non-Partisan or Not Allowed </a:t>
            </a:r>
            <a:endParaRPr lang="en-US" sz="2800" dirty="0">
              <a:latin typeface="Avenir Heavy"/>
              <a:cs typeface="Avenir Heavy"/>
            </a:endParaRPr>
          </a:p>
        </p:txBody>
      </p:sp>
      <p:sp>
        <p:nvSpPr>
          <p:cNvPr id="3" name="Content Placeholder 2"/>
          <p:cNvSpPr>
            <a:spLocks noGrp="1"/>
          </p:cNvSpPr>
          <p:nvPr>
            <p:ph idx="1"/>
          </p:nvPr>
        </p:nvSpPr>
        <p:spPr>
          <a:xfrm>
            <a:off x="699878" y="1828965"/>
            <a:ext cx="7466918" cy="1589256"/>
          </a:xfrm>
          <a:scene3d>
            <a:camera prst="orthographicFront"/>
            <a:lightRig rig="threePt" dir="t"/>
          </a:scene3d>
          <a:sp3d>
            <a:bevelT/>
          </a:sp3d>
        </p:spPr>
        <p:txBody>
          <a:bodyPr>
            <a:normAutofit fontScale="92500"/>
          </a:bodyPr>
          <a:lstStyle/>
          <a:p>
            <a:pPr marL="457200" indent="-457200">
              <a:buFont typeface="+mj-lt"/>
              <a:buAutoNum type="arabicPeriod"/>
            </a:pPr>
            <a:r>
              <a:rPr lang="en-US" sz="2400" dirty="0" smtClean="0">
                <a:solidFill>
                  <a:srgbClr val="000000"/>
                </a:solidFill>
                <a:effectLst>
                  <a:innerShdw blurRad="63500" dist="50800" dir="18900000">
                    <a:prstClr val="black">
                      <a:alpha val="50000"/>
                    </a:prstClr>
                  </a:innerShdw>
                </a:effectLst>
                <a:latin typeface="Avenir Book"/>
                <a:cs typeface="Avenir Book"/>
              </a:rPr>
              <a:t>A staff member is wearing a Joe Biden t-shirt in the office</a:t>
            </a:r>
            <a:r>
              <a:rPr lang="en-US" sz="2400" dirty="0">
                <a:solidFill>
                  <a:srgbClr val="000000"/>
                </a:solidFill>
                <a:effectLst>
                  <a:innerShdw blurRad="63500" dist="50800" dir="18900000">
                    <a:prstClr val="black">
                      <a:alpha val="50000"/>
                    </a:prstClr>
                  </a:innerShdw>
                </a:effectLst>
                <a:latin typeface="Avenir Book"/>
                <a:cs typeface="Avenir Book"/>
              </a:rPr>
              <a:t> </a:t>
            </a:r>
            <a:r>
              <a:rPr lang="en-US" sz="2400" dirty="0" smtClean="0">
                <a:solidFill>
                  <a:srgbClr val="000000"/>
                </a:solidFill>
                <a:effectLst>
                  <a:innerShdw blurRad="63500" dist="50800" dir="18900000">
                    <a:prstClr val="black">
                      <a:alpha val="50000"/>
                    </a:prstClr>
                  </a:innerShdw>
                </a:effectLst>
                <a:latin typeface="Avenir Book"/>
                <a:cs typeface="Avenir Book"/>
              </a:rPr>
              <a:t>while performing their work duties.</a:t>
            </a:r>
          </a:p>
          <a:p>
            <a:pPr marL="862013" indent="-862013">
              <a:buAutoNum type="arabicPeriod"/>
            </a:pPr>
            <a:endParaRPr lang="en-US" sz="2400" dirty="0" smtClean="0">
              <a:solidFill>
                <a:srgbClr val="000000"/>
              </a:solidFill>
              <a:effectLst>
                <a:innerShdw blurRad="63500" dist="50800" dir="18900000">
                  <a:prstClr val="black">
                    <a:alpha val="50000"/>
                  </a:prstClr>
                </a:innerShdw>
              </a:effectLst>
              <a:latin typeface="Avenir Book"/>
              <a:cs typeface="Avenir Book"/>
            </a:endParaRPr>
          </a:p>
          <a:p>
            <a:pPr marL="457200" lvl="1" indent="0">
              <a:buNone/>
            </a:pPr>
            <a:r>
              <a:rPr lang="en-US" sz="1800" dirty="0" smtClean="0">
                <a:solidFill>
                  <a:srgbClr val="000000"/>
                </a:solidFill>
                <a:effectLst>
                  <a:innerShdw blurRad="63500" dist="50800" dir="18900000">
                    <a:prstClr val="black">
                      <a:alpha val="50000"/>
                    </a:prstClr>
                  </a:innerShdw>
                </a:effectLst>
                <a:latin typeface="Avenir Book"/>
                <a:cs typeface="Avenir Book"/>
              </a:rPr>
              <a:t>                </a:t>
            </a:r>
            <a:r>
              <a:rPr lang="en-US" sz="2400" dirty="0" smtClean="0">
                <a:solidFill>
                  <a:srgbClr val="000000"/>
                </a:solidFill>
                <a:effectLst>
                  <a:innerShdw blurRad="63500" dist="50800" dir="18900000">
                    <a:prstClr val="black">
                      <a:alpha val="50000"/>
                    </a:prstClr>
                  </a:innerShdw>
                </a:effectLst>
                <a:latin typeface="Avenir Book"/>
                <a:cs typeface="Avenir Book"/>
              </a:rPr>
              <a:t>Non-Partisan      </a:t>
            </a:r>
            <a:r>
              <a:rPr lang="en-US" sz="2400" dirty="0">
                <a:solidFill>
                  <a:srgbClr val="000000"/>
                </a:solidFill>
                <a:effectLst>
                  <a:innerShdw blurRad="63500" dist="50800" dir="18900000">
                    <a:prstClr val="black">
                      <a:alpha val="50000"/>
                    </a:prstClr>
                  </a:innerShdw>
                </a:effectLst>
                <a:latin typeface="Avenir Book"/>
                <a:cs typeface="Avenir Book"/>
              </a:rPr>
              <a:t>	</a:t>
            </a:r>
            <a:r>
              <a:rPr lang="en-US" sz="2400" dirty="0" smtClean="0">
                <a:solidFill>
                  <a:srgbClr val="000000"/>
                </a:solidFill>
                <a:effectLst>
                  <a:innerShdw blurRad="63500" dist="50800" dir="18900000">
                    <a:prstClr val="black">
                      <a:alpha val="50000"/>
                    </a:prstClr>
                  </a:innerShdw>
                </a:effectLst>
                <a:latin typeface="Avenir Book"/>
                <a:cs typeface="Avenir Book"/>
              </a:rPr>
              <a:t>or                 Not Allowed</a:t>
            </a:r>
          </a:p>
          <a:p>
            <a:pPr marL="457200" lvl="1" indent="0">
              <a:buNone/>
            </a:pPr>
            <a:endParaRPr lang="en-US" sz="1800" dirty="0" smtClean="0">
              <a:effectLst>
                <a:innerShdw blurRad="63500" dist="50800" dir="18900000">
                  <a:prstClr val="black">
                    <a:alpha val="50000"/>
                  </a:prstClr>
                </a:innerShdw>
              </a:effectLst>
              <a:latin typeface="Avenir Book"/>
              <a:cs typeface="Avenir Book"/>
            </a:endParaRPr>
          </a:p>
        </p:txBody>
      </p:sp>
      <p:pic>
        <p:nvPicPr>
          <p:cNvPr id="4" name="Picture 3"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1605766" y="2926782"/>
            <a:ext cx="475142" cy="475142"/>
          </a:xfrm>
          <a:prstGeom prst="rect">
            <a:avLst/>
          </a:prstGeom>
        </p:spPr>
      </p:pic>
      <p:pic>
        <p:nvPicPr>
          <p:cNvPr id="5" name="Picture 4" descr="checkbox-unchecked-md.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5459982" y="2918073"/>
            <a:ext cx="475142" cy="475142"/>
          </a:xfrm>
          <a:prstGeom prst="rect">
            <a:avLst/>
          </a:prstGeom>
        </p:spPr>
      </p:pic>
      <p:pic>
        <p:nvPicPr>
          <p:cNvPr id="10" name="Picture 9"/>
          <p:cNvPicPr>
            <a:picLocks noChangeAspect="1"/>
          </p:cNvPicPr>
          <p:nvPr/>
        </p:nvPicPr>
        <p:blipFill>
          <a:blip r:embed="rId4" cstate="screen">
            <a:extLst>
              <a:ext uri="{BEBA8EAE-BF5A-486C-A8C5-ECC9F3942E4B}">
                <a14:imgProps xmlns:a14="http://schemas.microsoft.com/office/drawing/2010/main">
                  <a14:imgLayer r:embed="rId5">
                    <a14:imgEffect>
                      <a14:backgroundRemoval t="218" b="99127" l="0" r="99773"/>
                    </a14:imgEffect>
                  </a14:imgLayer>
                </a14:imgProps>
              </a:ext>
              <a:ext uri="{28A0092B-C50C-407E-A947-70E740481C1C}">
                <a14:useLocalDpi xmlns:a14="http://schemas.microsoft.com/office/drawing/2010/main"/>
              </a:ext>
            </a:extLst>
          </a:blip>
          <a:stretch>
            <a:fillRect/>
          </a:stretch>
        </p:blipFill>
        <p:spPr>
          <a:xfrm>
            <a:off x="5563743" y="2817022"/>
            <a:ext cx="449771" cy="468171"/>
          </a:xfrm>
          <a:prstGeom prst="rect">
            <a:avLst/>
          </a:prstGeom>
        </p:spPr>
      </p:pic>
      <p:sp>
        <p:nvSpPr>
          <p:cNvPr id="6" name="TextBox 5"/>
          <p:cNvSpPr txBox="1"/>
          <p:nvPr/>
        </p:nvSpPr>
        <p:spPr>
          <a:xfrm>
            <a:off x="621506" y="3672558"/>
            <a:ext cx="7470209" cy="2492990"/>
          </a:xfrm>
          <a:prstGeom prst="rect">
            <a:avLst/>
          </a:prstGeom>
          <a:noFill/>
        </p:spPr>
        <p:txBody>
          <a:bodyPr wrap="square" rtlCol="0">
            <a:spAutoFit/>
          </a:bodyPr>
          <a:lstStyle/>
          <a:p>
            <a:pPr marL="514350" indent="-457200">
              <a:buFont typeface="+mj-lt"/>
              <a:buAutoNum type="arabicPeriod" startAt="2"/>
            </a:pPr>
            <a:r>
              <a:rPr lang="en-US" sz="2400" dirty="0">
                <a:solidFill>
                  <a:srgbClr val="000000"/>
                </a:solidFill>
                <a:effectLst>
                  <a:innerShdw blurRad="63500" dist="50800" dir="18900000">
                    <a:prstClr val="black">
                      <a:alpha val="50000"/>
                    </a:prstClr>
                  </a:innerShdw>
                </a:effectLst>
                <a:latin typeface="Avenir Book"/>
                <a:cs typeface="Avenir Book"/>
              </a:rPr>
              <a:t>I</a:t>
            </a:r>
            <a:r>
              <a:rPr lang="en-US" sz="2400" dirty="0" smtClean="0">
                <a:solidFill>
                  <a:srgbClr val="000000"/>
                </a:solidFill>
                <a:effectLst>
                  <a:innerShdw blurRad="63500" dist="50800" dir="18900000">
                    <a:prstClr val="black">
                      <a:alpha val="50000"/>
                    </a:prstClr>
                  </a:innerShdw>
                </a:effectLst>
                <a:latin typeface="Avenir Book"/>
                <a:cs typeface="Avenir Book"/>
              </a:rPr>
              <a:t>t becomes apparent the client cares about education. The staffer explains that registering to vote can help the client contribute to this issue.</a:t>
            </a:r>
          </a:p>
          <a:p>
            <a:pPr marL="57150"/>
            <a:endParaRPr lang="en-US" sz="2400" dirty="0" smtClean="0">
              <a:solidFill>
                <a:srgbClr val="000000"/>
              </a:solidFill>
              <a:effectLst>
                <a:innerShdw blurRad="63500" dist="50800" dir="18900000">
                  <a:prstClr val="black">
                    <a:alpha val="50000"/>
                  </a:prstClr>
                </a:innerShdw>
              </a:effectLst>
              <a:latin typeface="Avenir Book"/>
              <a:cs typeface="Avenir Book"/>
            </a:endParaRPr>
          </a:p>
          <a:p>
            <a:pPr marL="909638" indent="-852488">
              <a:buAutoNum type="arabicPeriod" startAt="2"/>
            </a:pPr>
            <a:endParaRPr lang="en-US" dirty="0">
              <a:solidFill>
                <a:srgbClr val="000000"/>
              </a:solidFill>
              <a:effectLst>
                <a:innerShdw blurRad="63500" dist="50800" dir="18900000">
                  <a:prstClr val="black">
                    <a:alpha val="50000"/>
                  </a:prstClr>
                </a:innerShdw>
              </a:effectLst>
              <a:latin typeface="Avenir Book"/>
              <a:cs typeface="Avenir Book"/>
            </a:endParaRPr>
          </a:p>
          <a:p>
            <a:pPr lvl="1"/>
            <a:r>
              <a:rPr lang="en-US" dirty="0">
                <a:solidFill>
                  <a:srgbClr val="000000"/>
                </a:solidFill>
                <a:effectLst>
                  <a:innerShdw blurRad="63500" dist="50800" dir="18900000">
                    <a:prstClr val="black">
                      <a:alpha val="50000"/>
                    </a:prstClr>
                  </a:innerShdw>
                </a:effectLst>
                <a:latin typeface="Avenir Book"/>
                <a:cs typeface="Avenir Book"/>
              </a:rPr>
              <a:t>                </a:t>
            </a:r>
            <a:r>
              <a:rPr lang="en-US" sz="2400" dirty="0" smtClean="0">
                <a:solidFill>
                  <a:srgbClr val="000000"/>
                </a:solidFill>
                <a:effectLst>
                  <a:innerShdw blurRad="63500" dist="50800" dir="18900000">
                    <a:prstClr val="black">
                      <a:alpha val="50000"/>
                    </a:prstClr>
                  </a:innerShdw>
                </a:effectLst>
                <a:latin typeface="Avenir Book"/>
                <a:cs typeface="Avenir Book"/>
              </a:rPr>
              <a:t>Non</a:t>
            </a:r>
            <a:r>
              <a:rPr lang="en-US" sz="2400" dirty="0">
                <a:solidFill>
                  <a:srgbClr val="000000"/>
                </a:solidFill>
                <a:effectLst>
                  <a:innerShdw blurRad="63500" dist="50800" dir="18900000">
                    <a:prstClr val="black">
                      <a:alpha val="50000"/>
                    </a:prstClr>
                  </a:innerShdw>
                </a:effectLst>
                <a:latin typeface="Avenir Book"/>
                <a:cs typeface="Avenir Book"/>
              </a:rPr>
              <a:t>-Partisan </a:t>
            </a:r>
            <a:r>
              <a:rPr lang="en-US" sz="2400" dirty="0" smtClean="0">
                <a:solidFill>
                  <a:srgbClr val="000000"/>
                </a:solidFill>
                <a:effectLst>
                  <a:innerShdw blurRad="63500" dist="50800" dir="18900000">
                    <a:prstClr val="black">
                      <a:alpha val="50000"/>
                    </a:prstClr>
                  </a:innerShdw>
                </a:effectLst>
                <a:latin typeface="Avenir Book"/>
                <a:cs typeface="Avenir Book"/>
              </a:rPr>
              <a:t>     or                  Not </a:t>
            </a:r>
            <a:r>
              <a:rPr lang="en-US" sz="2400" dirty="0">
                <a:solidFill>
                  <a:srgbClr val="000000"/>
                </a:solidFill>
                <a:effectLst>
                  <a:innerShdw blurRad="63500" dist="50800" dir="18900000">
                    <a:prstClr val="black">
                      <a:alpha val="50000"/>
                    </a:prstClr>
                  </a:innerShdw>
                </a:effectLst>
                <a:latin typeface="Avenir Book"/>
                <a:cs typeface="Avenir Book"/>
              </a:rPr>
              <a:t>Allowed</a:t>
            </a:r>
            <a:endParaRPr lang="en-US" sz="2400" dirty="0">
              <a:ln>
                <a:solidFill>
                  <a:srgbClr val="FFFFFF"/>
                </a:solidFill>
              </a:ln>
              <a:solidFill>
                <a:srgbClr val="000000"/>
              </a:solidFill>
              <a:effectLst>
                <a:innerShdw blurRad="63500" dist="50800" dir="18900000">
                  <a:prstClr val="black">
                    <a:alpha val="50000"/>
                  </a:prstClr>
                </a:innerShdw>
              </a:effectLst>
              <a:latin typeface="Avenir Book"/>
              <a:cs typeface="Avenir Book"/>
            </a:endParaRPr>
          </a:p>
          <a:p>
            <a:endParaRPr lang="en-US" dirty="0"/>
          </a:p>
        </p:txBody>
      </p:sp>
      <p:pic>
        <p:nvPicPr>
          <p:cNvPr id="9" name="Picture 8"/>
          <p:cNvPicPr>
            <a:picLocks noChangeAspect="1"/>
          </p:cNvPicPr>
          <p:nvPr/>
        </p:nvPicPr>
        <p:blipFill>
          <a:blip r:embed="rId6" cstate="screen">
            <a:extLst>
              <a:ext uri="{BEBA8EAE-BF5A-486C-A8C5-ECC9F3942E4B}">
                <a14:imgProps xmlns:a14="http://schemas.microsoft.com/office/drawing/2010/main">
                  <a14:imgLayer r:embed="rId7">
                    <a14:imgEffect>
                      <a14:backgroundRemoval t="218" b="99127" l="0" r="99773"/>
                    </a14:imgEffect>
                  </a14:imgLayer>
                </a14:imgProps>
              </a:ext>
              <a:ext uri="{28A0092B-C50C-407E-A947-70E740481C1C}">
                <a14:useLocalDpi xmlns:a14="http://schemas.microsoft.com/office/drawing/2010/main"/>
              </a:ext>
            </a:extLst>
          </a:blip>
          <a:stretch>
            <a:fillRect/>
          </a:stretch>
        </p:blipFill>
        <p:spPr>
          <a:xfrm>
            <a:off x="1690795" y="5375747"/>
            <a:ext cx="443958" cy="462119"/>
          </a:xfrm>
          <a:prstGeom prst="rect">
            <a:avLst/>
          </a:prstGeom>
          <a:noFill/>
        </p:spPr>
      </p:pic>
      <p:pic>
        <p:nvPicPr>
          <p:cNvPr id="11" name="Picture 10" descr="checkbox-unchecked-md.png"/>
          <p:cNvPicPr>
            <a:picLocks noChangeAspect="1"/>
          </p:cNvPicPr>
          <p:nvPr/>
        </p:nvPicPr>
        <p:blipFill>
          <a:blip r:embed="rId8" cstate="screen">
            <a:alphaModFix/>
            <a:extLst>
              <a:ext uri="{28A0092B-C50C-407E-A947-70E740481C1C}">
                <a14:useLocalDpi xmlns:a14="http://schemas.microsoft.com/office/drawing/2010/main"/>
              </a:ext>
            </a:extLst>
          </a:blip>
          <a:stretch>
            <a:fillRect/>
          </a:stretch>
        </p:blipFill>
        <p:spPr>
          <a:xfrm flipH="1" flipV="1">
            <a:off x="1565543" y="5441124"/>
            <a:ext cx="475142" cy="462119"/>
          </a:xfrm>
          <a:prstGeom prst="rect">
            <a:avLst/>
          </a:prstGeom>
        </p:spPr>
      </p:pic>
      <p:pic>
        <p:nvPicPr>
          <p:cNvPr id="12" name="Picture 11"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5695152" y="5362724"/>
            <a:ext cx="475142" cy="475142"/>
          </a:xfrm>
          <a:prstGeom prst="rect">
            <a:avLst/>
          </a:prstGeom>
        </p:spPr>
      </p:pic>
    </p:spTree>
    <p:extLst>
      <p:ext uri="{BB962C8B-B14F-4D97-AF65-F5344CB8AC3E}">
        <p14:creationId xmlns:p14="http://schemas.microsoft.com/office/powerpoint/2010/main" val="27242858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5" presetClass="entr" presetSubtype="0"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21"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22"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23" dur="1000" fill="hold"/>
                                        <p:tgtEl>
                                          <p:spTgt spid="10"/>
                                        </p:tgtEl>
                                        <p:attrNameLst>
                                          <p:attrName>ppt_h</p:attrName>
                                        </p:attrNameLst>
                                      </p:cBhvr>
                                      <p:tavLst>
                                        <p:tav tm="0">
                                          <p:val>
                                            <p:strVal val="#ppt_h"/>
                                          </p:val>
                                        </p:tav>
                                        <p:tav tm="100000">
                                          <p:val>
                                            <p:strVal val="#ppt_h"/>
                                          </p:val>
                                        </p:tav>
                                      </p:tavLst>
                                    </p:anim>
                                    <p:anim calcmode="lin" valueType="num">
                                      <p:cBhvr>
                                        <p:cTn id="24"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25"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26"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27" dur="1000" decel="50000">
                                          <p:stCondLst>
                                            <p:cond delay="0"/>
                                          </p:stCondLst>
                                        </p:cTn>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7"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900" decel="100000" fill="hold"/>
                                        <p:tgtEl>
                                          <p:spTgt spid="6"/>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36" presetID="37" presetClass="entr" presetSubtype="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900" decel="100000" fill="hold"/>
                                        <p:tgtEl>
                                          <p:spTgt spid="11"/>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42" presetID="37" presetClass="entr" presetSubtype="0" fill="hold"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900" decel="100000" fill="hold"/>
                                        <p:tgtEl>
                                          <p:spTgt spid="12"/>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5" presetClass="entr" presetSubtype="0" fill="hold" nodeType="click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53"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54"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55" dur="1000" fill="hold"/>
                                        <p:tgtEl>
                                          <p:spTgt spid="9"/>
                                        </p:tgtEl>
                                        <p:attrNameLst>
                                          <p:attrName>ppt_h</p:attrName>
                                        </p:attrNameLst>
                                      </p:cBhvr>
                                      <p:tavLst>
                                        <p:tav tm="0">
                                          <p:val>
                                            <p:strVal val="#ppt_h"/>
                                          </p:val>
                                        </p:tav>
                                        <p:tav tm="100000">
                                          <p:val>
                                            <p:strVal val="#ppt_h"/>
                                          </p:val>
                                        </p:tav>
                                      </p:tavLst>
                                    </p:anim>
                                    <p:anim calcmode="lin" valueType="num">
                                      <p:cBhvr>
                                        <p:cTn id="56"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57"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58"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59" dur="1000" decel="50000">
                                          <p:stCondLst>
                                            <p:cond delay="0"/>
                                          </p:stCondLst>
                                        </p:cTn>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987693" y="1804040"/>
            <a:ext cx="7470508" cy="4525963"/>
          </a:xfrm>
        </p:spPr>
        <p:txBody>
          <a:bodyPr>
            <a:normAutofit lnSpcReduction="10000"/>
          </a:bodyPr>
          <a:lstStyle/>
          <a:p>
            <a:pPr marL="457200" indent="-457200">
              <a:buFont typeface="+mj-lt"/>
              <a:buAutoNum type="arabicPeriod" startAt="3"/>
            </a:pPr>
            <a:r>
              <a:rPr lang="en-US" sz="2400" dirty="0" smtClean="0">
                <a:latin typeface="Avenir Book"/>
                <a:cs typeface="Avenir Book"/>
              </a:rPr>
              <a:t>There is a poster in the organization’s office lobby endorsing Jon Bon Jovi, who is running for governor.</a:t>
            </a:r>
          </a:p>
          <a:p>
            <a:pPr marL="0" indent="0">
              <a:buNone/>
            </a:pPr>
            <a:endParaRPr lang="en-US" sz="2400" dirty="0" smtClean="0">
              <a:latin typeface="Avenir Book"/>
              <a:cs typeface="Avenir Book"/>
            </a:endParaRPr>
          </a:p>
          <a:p>
            <a:pPr marL="0" indent="0">
              <a:buNone/>
            </a:pPr>
            <a:r>
              <a:rPr lang="en-US" sz="2400" dirty="0" smtClean="0">
                <a:latin typeface="Avenir Book"/>
                <a:cs typeface="Avenir Book"/>
              </a:rPr>
              <a:t>		Non-Partisan 	 or 			      Not Allowed</a:t>
            </a:r>
          </a:p>
          <a:p>
            <a:pPr marL="0" indent="0">
              <a:buNone/>
            </a:pPr>
            <a:endParaRPr lang="en-US" sz="2400" dirty="0" smtClean="0">
              <a:latin typeface="Avenir Book"/>
              <a:cs typeface="Avenir Book"/>
            </a:endParaRPr>
          </a:p>
          <a:p>
            <a:pPr marL="0" indent="0">
              <a:buNone/>
            </a:pPr>
            <a:r>
              <a:rPr lang="en-US" sz="2400" dirty="0" smtClean="0">
                <a:latin typeface="Avenir Book"/>
                <a:cs typeface="Avenir Book"/>
              </a:rPr>
              <a:t>4.	A community member indicates that they 	belong to the Republican Party, the staff do 	NOT offer her the opportunity to register to vote.</a:t>
            </a:r>
          </a:p>
          <a:p>
            <a:pPr marL="0" indent="0">
              <a:buNone/>
            </a:pPr>
            <a:endParaRPr lang="en-US" sz="2400" dirty="0" smtClean="0">
              <a:latin typeface="Avenir Book"/>
              <a:cs typeface="Avenir Book"/>
            </a:endParaRPr>
          </a:p>
          <a:p>
            <a:pPr marL="0" indent="0">
              <a:buNone/>
            </a:pPr>
            <a:r>
              <a:rPr lang="en-US" sz="2400" dirty="0" smtClean="0">
                <a:latin typeface="Avenir Book"/>
                <a:cs typeface="Avenir Book"/>
              </a:rPr>
              <a:t>		Non-Partisan 	  or 			 Not Allowed</a:t>
            </a:r>
            <a:endParaRPr lang="en-US" sz="2400" dirty="0">
              <a:latin typeface="Avenir Book"/>
              <a:cs typeface="Avenir Book"/>
            </a:endParaRPr>
          </a:p>
        </p:txBody>
      </p:sp>
      <p:sp>
        <p:nvSpPr>
          <p:cNvPr id="2" name="Title 1"/>
          <p:cNvSpPr>
            <a:spLocks noGrp="1"/>
          </p:cNvSpPr>
          <p:nvPr>
            <p:ph type="title"/>
          </p:nvPr>
        </p:nvSpPr>
        <p:spPr>
          <a:xfrm>
            <a:off x="685800" y="274638"/>
            <a:ext cx="7772400" cy="1324484"/>
          </a:xfrm>
        </p:spPr>
        <p:txBody>
          <a:bodyPr>
            <a:noAutofit/>
          </a:bodyPr>
          <a:lstStyle/>
          <a:p>
            <a:pPr algn="ctr"/>
            <a:r>
              <a:rPr lang="en-US" sz="4000" b="1" dirty="0" smtClean="0">
                <a:latin typeface="Avenir Heavy"/>
                <a:cs typeface="Avenir Heavy"/>
              </a:rPr>
              <a:t>Non-Partisan Voter Registration </a:t>
            </a:r>
            <a:r>
              <a:rPr lang="en-US" dirty="0" smtClean="0">
                <a:latin typeface="Avenir Heavy"/>
                <a:cs typeface="Avenir Heavy"/>
              </a:rPr>
              <a:t/>
            </a:r>
            <a:br>
              <a:rPr lang="en-US" dirty="0" smtClean="0">
                <a:latin typeface="Avenir Heavy"/>
                <a:cs typeface="Avenir Heavy"/>
              </a:rPr>
            </a:br>
            <a:r>
              <a:rPr lang="en-US" sz="2800" dirty="0" smtClean="0">
                <a:solidFill>
                  <a:srgbClr val="4778B8"/>
                </a:solidFill>
                <a:latin typeface="Avenir Book"/>
                <a:cs typeface="Avenir Book"/>
              </a:rPr>
              <a:t>Activity: Non-Partisan or Not Allowed   </a:t>
            </a:r>
            <a:endParaRPr lang="en-US" sz="2800" dirty="0">
              <a:solidFill>
                <a:srgbClr val="4778B8"/>
              </a:solidFill>
              <a:latin typeface="Avenir Book"/>
              <a:cs typeface="Avenir Book"/>
            </a:endParaRPr>
          </a:p>
        </p:txBody>
      </p:sp>
      <p:pic>
        <p:nvPicPr>
          <p:cNvPr id="4" name="Picture 3"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1344276" y="3249074"/>
            <a:ext cx="475142" cy="475142"/>
          </a:xfrm>
          <a:prstGeom prst="rect">
            <a:avLst/>
          </a:prstGeom>
        </p:spPr>
      </p:pic>
      <p:pic>
        <p:nvPicPr>
          <p:cNvPr id="5" name="Picture 4" descr="checkbox-unchecked-md.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5520293" y="5497171"/>
            <a:ext cx="475142" cy="475142"/>
          </a:xfrm>
          <a:prstGeom prst="rect">
            <a:avLst/>
          </a:prstGeom>
        </p:spPr>
      </p:pic>
      <p:pic>
        <p:nvPicPr>
          <p:cNvPr id="10" name="Picture 9"/>
          <p:cNvPicPr>
            <a:picLocks noChangeAspect="1"/>
          </p:cNvPicPr>
          <p:nvPr/>
        </p:nvPicPr>
        <p:blipFill>
          <a:blip r:embed="rId4" cstate="screen">
            <a:extLst>
              <a:ext uri="{BEBA8EAE-BF5A-486C-A8C5-ECC9F3942E4B}">
                <a14:imgProps xmlns:a14="http://schemas.microsoft.com/office/drawing/2010/main">
                  <a14:imgLayer r:embed="rId5">
                    <a14:imgEffect>
                      <a14:backgroundRemoval t="218" b="99127" l="0" r="99773"/>
                    </a14:imgEffect>
                  </a14:imgLayer>
                </a14:imgProps>
              </a:ext>
              <a:ext uri="{28A0092B-C50C-407E-A947-70E740481C1C}">
                <a14:useLocalDpi xmlns:a14="http://schemas.microsoft.com/office/drawing/2010/main"/>
              </a:ext>
            </a:extLst>
          </a:blip>
          <a:stretch>
            <a:fillRect/>
          </a:stretch>
        </p:blipFill>
        <p:spPr>
          <a:xfrm>
            <a:off x="5569642" y="3124748"/>
            <a:ext cx="449771" cy="468171"/>
          </a:xfrm>
          <a:prstGeom prst="rect">
            <a:avLst/>
          </a:prstGeom>
        </p:spPr>
      </p:pic>
      <p:pic>
        <p:nvPicPr>
          <p:cNvPr id="11" name="Picture 10" descr="checkbox-unchecked-md.png"/>
          <p:cNvPicPr>
            <a:picLocks noChangeAspect="1"/>
          </p:cNvPicPr>
          <p:nvPr/>
        </p:nvPicPr>
        <p:blipFill>
          <a:blip r:embed="rId6" cstate="screen">
            <a:alphaModFix/>
            <a:extLst>
              <a:ext uri="{28A0092B-C50C-407E-A947-70E740481C1C}">
                <a14:useLocalDpi xmlns:a14="http://schemas.microsoft.com/office/drawing/2010/main"/>
              </a:ext>
            </a:extLst>
          </a:blip>
          <a:stretch>
            <a:fillRect/>
          </a:stretch>
        </p:blipFill>
        <p:spPr>
          <a:xfrm flipH="1" flipV="1">
            <a:off x="5488937" y="3217714"/>
            <a:ext cx="475142" cy="462119"/>
          </a:xfrm>
          <a:prstGeom prst="rect">
            <a:avLst/>
          </a:prstGeom>
        </p:spPr>
      </p:pic>
      <p:pic>
        <p:nvPicPr>
          <p:cNvPr id="9" name="Picture 8"/>
          <p:cNvPicPr>
            <a:picLocks noChangeAspect="1"/>
          </p:cNvPicPr>
          <p:nvPr/>
        </p:nvPicPr>
        <p:blipFill>
          <a:blip r:embed="rId7" cstate="screen">
            <a:extLst>
              <a:ext uri="{BEBA8EAE-BF5A-486C-A8C5-ECC9F3942E4B}">
                <a14:imgProps xmlns:a14="http://schemas.microsoft.com/office/drawing/2010/main">
                  <a14:imgLayer r:embed="rId8">
                    <a14:imgEffect>
                      <a14:backgroundRemoval t="218" b="99127" l="0" r="99773"/>
                    </a14:imgEffect>
                  </a14:imgLayer>
                </a14:imgProps>
              </a:ext>
              <a:ext uri="{28A0092B-C50C-407E-A947-70E740481C1C}">
                <a14:useLocalDpi xmlns:a14="http://schemas.microsoft.com/office/drawing/2010/main"/>
              </a:ext>
            </a:extLst>
          </a:blip>
          <a:stretch>
            <a:fillRect/>
          </a:stretch>
        </p:blipFill>
        <p:spPr>
          <a:xfrm>
            <a:off x="5600998" y="5432079"/>
            <a:ext cx="443958" cy="462119"/>
          </a:xfrm>
          <a:prstGeom prst="rect">
            <a:avLst/>
          </a:prstGeom>
          <a:noFill/>
        </p:spPr>
      </p:pic>
      <p:pic>
        <p:nvPicPr>
          <p:cNvPr id="12" name="Picture 11"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1375632" y="5510479"/>
            <a:ext cx="475142" cy="475142"/>
          </a:xfrm>
          <a:prstGeom prst="rect">
            <a:avLst/>
          </a:prstGeom>
        </p:spPr>
      </p:pic>
    </p:spTree>
    <p:extLst>
      <p:ext uri="{BB962C8B-B14F-4D97-AF65-F5344CB8AC3E}">
        <p14:creationId xmlns:p14="http://schemas.microsoft.com/office/powerpoint/2010/main" val="26552883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xEl>
                                              <p:pRg st="4" end="4"/>
                                            </p:txEl>
                                          </p:spTgt>
                                        </p:tgtEl>
                                        <p:attrNameLst>
                                          <p:attrName>style.visibility</p:attrName>
                                        </p:attrNameLst>
                                      </p:cBhvr>
                                      <p:to>
                                        <p:strVal val="visible"/>
                                      </p:to>
                                    </p:set>
                                    <p:animEffect transition="in" filter="fade">
                                      <p:cBhvr>
                                        <p:cTn id="14" dur="1000"/>
                                        <p:tgtEl>
                                          <p:spTgt spid="8">
                                            <p:txEl>
                                              <p:pRg st="4" end="4"/>
                                            </p:txEl>
                                          </p:spTgt>
                                        </p:tgtEl>
                                      </p:cBhvr>
                                    </p:animEffect>
                                    <p:anim calcmode="lin" valueType="num">
                                      <p:cBhvr>
                                        <p:cTn id="15"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8">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8">
                                            <p:txEl>
                                              <p:pRg st="6" end="6"/>
                                            </p:txEl>
                                          </p:spTgt>
                                        </p:tgtEl>
                                        <p:attrNameLst>
                                          <p:attrName>style.visibility</p:attrName>
                                        </p:attrNameLst>
                                      </p:cBhvr>
                                      <p:to>
                                        <p:strVal val="visible"/>
                                      </p:to>
                                    </p:set>
                                    <p:animEffect transition="in" filter="fade">
                                      <p:cBhvr>
                                        <p:cTn id="19" dur="1000"/>
                                        <p:tgtEl>
                                          <p:spTgt spid="8">
                                            <p:txEl>
                                              <p:pRg st="6" end="6"/>
                                            </p:txEl>
                                          </p:spTgt>
                                        </p:tgtEl>
                                      </p:cBhvr>
                                    </p:animEffect>
                                    <p:anim calcmode="lin" valueType="num">
                                      <p:cBhvr>
                                        <p:cTn id="20" dur="1000" fill="hold"/>
                                        <p:tgtEl>
                                          <p:spTgt spid="8">
                                            <p:txEl>
                                              <p:pRg st="6" end="6"/>
                                            </p:txEl>
                                          </p:spTgt>
                                        </p:tgtEl>
                                        <p:attrNameLst>
                                          <p:attrName>ppt_x</p:attrName>
                                        </p:attrNameLst>
                                      </p:cBhvr>
                                      <p:tavLst>
                                        <p:tav tm="0">
                                          <p:val>
                                            <p:strVal val="#ppt_x"/>
                                          </p:val>
                                        </p:tav>
                                        <p:tav tm="100000">
                                          <p:val>
                                            <p:strVal val="#ppt_x"/>
                                          </p:val>
                                        </p:tav>
                                      </p:tavLst>
                                    </p:anim>
                                    <p:anim calcmode="lin" valueType="num">
                                      <p:cBhvr>
                                        <p:cTn id="21" dur="1000" fill="hold"/>
                                        <p:tgtEl>
                                          <p:spTgt spid="8">
                                            <p:txEl>
                                              <p:pRg st="6" end="6"/>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4638"/>
            <a:ext cx="7772400" cy="1324484"/>
          </a:xfrm>
        </p:spPr>
        <p:txBody>
          <a:bodyPr>
            <a:noAutofit/>
          </a:bodyPr>
          <a:lstStyle/>
          <a:p>
            <a:pPr algn="ctr"/>
            <a:r>
              <a:rPr lang="en-US" sz="4000" b="1" dirty="0" smtClean="0">
                <a:latin typeface="Avenir Heavy"/>
                <a:cs typeface="Avenir Heavy"/>
              </a:rPr>
              <a:t>Non-Partisan Voter Registration </a:t>
            </a:r>
            <a:r>
              <a:rPr lang="en-US" dirty="0" smtClean="0">
                <a:latin typeface="Avenir Heavy"/>
                <a:cs typeface="Avenir Heavy"/>
              </a:rPr>
              <a:t/>
            </a:r>
            <a:br>
              <a:rPr lang="en-US" dirty="0" smtClean="0">
                <a:latin typeface="Avenir Heavy"/>
                <a:cs typeface="Avenir Heavy"/>
              </a:rPr>
            </a:br>
            <a:r>
              <a:rPr lang="en-US" sz="2800" dirty="0" smtClean="0">
                <a:solidFill>
                  <a:srgbClr val="4778B8"/>
                </a:solidFill>
                <a:latin typeface="Avenir Book"/>
                <a:cs typeface="Avenir Book"/>
              </a:rPr>
              <a:t>Activity: Non-Partisan or Not Allowed   </a:t>
            </a:r>
            <a:endParaRPr lang="en-US" sz="2800" dirty="0">
              <a:solidFill>
                <a:srgbClr val="4778B8"/>
              </a:solidFill>
              <a:latin typeface="Avenir Book"/>
              <a:cs typeface="Avenir Book"/>
            </a:endParaRPr>
          </a:p>
        </p:txBody>
      </p:sp>
      <p:sp>
        <p:nvSpPr>
          <p:cNvPr id="3" name="Content Placeholder 2"/>
          <p:cNvSpPr>
            <a:spLocks noGrp="1"/>
          </p:cNvSpPr>
          <p:nvPr>
            <p:ph idx="1"/>
          </p:nvPr>
        </p:nvSpPr>
        <p:spPr>
          <a:xfrm>
            <a:off x="795545" y="2328633"/>
            <a:ext cx="7902627" cy="3363174"/>
          </a:xfrm>
          <a:scene3d>
            <a:camera prst="orthographicFront"/>
            <a:lightRig rig="threePt" dir="t"/>
          </a:scene3d>
          <a:sp3d>
            <a:bevelT/>
          </a:sp3d>
        </p:spPr>
        <p:txBody>
          <a:bodyPr>
            <a:normAutofit fontScale="70000" lnSpcReduction="20000"/>
          </a:bodyPr>
          <a:lstStyle/>
          <a:p>
            <a:pPr marL="57150" indent="0">
              <a:lnSpc>
                <a:spcPct val="120000"/>
              </a:lnSpc>
              <a:buNone/>
            </a:pPr>
            <a:r>
              <a:rPr lang="en-US" sz="4000" dirty="0" smtClean="0">
                <a:solidFill>
                  <a:srgbClr val="000000"/>
                </a:solidFill>
                <a:latin typeface="Avenir Book"/>
                <a:cs typeface="Avenir Book"/>
              </a:rPr>
              <a:t>5.		A staff member says</a:t>
            </a:r>
            <a:r>
              <a:rPr lang="en-US" sz="4000" dirty="0">
                <a:solidFill>
                  <a:srgbClr val="000000"/>
                </a:solidFill>
                <a:latin typeface="Avenir Book"/>
                <a:cs typeface="Avenir Book"/>
              </a:rPr>
              <a:t>, “I know you really care </a:t>
            </a:r>
            <a:r>
              <a:rPr lang="en-US" sz="4000" dirty="0" smtClean="0">
                <a:solidFill>
                  <a:srgbClr val="000000"/>
                </a:solidFill>
                <a:latin typeface="Avenir Book"/>
                <a:cs typeface="Avenir Book"/>
              </a:rPr>
              <a:t>	about </a:t>
            </a:r>
            <a:r>
              <a:rPr lang="en-US" sz="4000" dirty="0">
                <a:solidFill>
                  <a:srgbClr val="000000"/>
                </a:solidFill>
                <a:latin typeface="Avenir Book"/>
                <a:cs typeface="Avenir Book"/>
              </a:rPr>
              <a:t>raising the minimum wage. Make sure </a:t>
            </a:r>
            <a:r>
              <a:rPr lang="en-US" sz="4000" dirty="0" smtClean="0">
                <a:solidFill>
                  <a:srgbClr val="000000"/>
                </a:solidFill>
                <a:latin typeface="Avenir Book"/>
                <a:cs typeface="Avenir Book"/>
              </a:rPr>
              <a:t>	to </a:t>
            </a:r>
            <a:r>
              <a:rPr lang="en-US" sz="4000" dirty="0">
                <a:solidFill>
                  <a:srgbClr val="000000"/>
                </a:solidFill>
                <a:latin typeface="Avenir Book"/>
                <a:cs typeface="Avenir Book"/>
              </a:rPr>
              <a:t>register and vote Democrat—they’re going </a:t>
            </a:r>
            <a:r>
              <a:rPr lang="en-US" sz="4000" dirty="0" smtClean="0">
                <a:solidFill>
                  <a:srgbClr val="000000"/>
                </a:solidFill>
                <a:latin typeface="Avenir Book"/>
                <a:cs typeface="Avenir Book"/>
              </a:rPr>
              <a:t>	to </a:t>
            </a:r>
            <a:r>
              <a:rPr lang="en-US" sz="4000" dirty="0">
                <a:solidFill>
                  <a:srgbClr val="000000"/>
                </a:solidFill>
                <a:latin typeface="Avenir Book"/>
                <a:cs typeface="Avenir Book"/>
              </a:rPr>
              <a:t>make it happen this year!”</a:t>
            </a:r>
          </a:p>
          <a:p>
            <a:pPr marL="57150" indent="0">
              <a:lnSpc>
                <a:spcPct val="120000"/>
              </a:lnSpc>
              <a:buNone/>
            </a:pPr>
            <a:endParaRPr lang="en-US" sz="4000" dirty="0" smtClean="0">
              <a:solidFill>
                <a:srgbClr val="000000"/>
              </a:solidFill>
              <a:effectLst>
                <a:innerShdw blurRad="63500" dist="50800" dir="18900000">
                  <a:prstClr val="black">
                    <a:alpha val="50000"/>
                  </a:prstClr>
                </a:innerShdw>
              </a:effectLst>
              <a:latin typeface="Avenir Book"/>
              <a:cs typeface="Avenir Book"/>
            </a:endParaRPr>
          </a:p>
          <a:p>
            <a:pPr marL="457200" lvl="1" indent="0">
              <a:buNone/>
            </a:pPr>
            <a:r>
              <a:rPr lang="en-US" sz="4000" dirty="0" smtClean="0">
                <a:effectLst>
                  <a:innerShdw blurRad="63500" dist="50800" dir="18900000">
                    <a:prstClr val="black">
                      <a:alpha val="50000"/>
                    </a:prstClr>
                  </a:innerShdw>
                </a:effectLst>
                <a:latin typeface="Avenir Book"/>
                <a:cs typeface="Avenir Book"/>
              </a:rPr>
              <a:t> 	Non-Partisan 	     or             Not Allowed</a:t>
            </a:r>
          </a:p>
          <a:p>
            <a:pPr marL="457200" lvl="1" indent="0">
              <a:buNone/>
            </a:pPr>
            <a:endParaRPr lang="en-US" sz="1800" dirty="0" smtClean="0">
              <a:effectLst>
                <a:innerShdw blurRad="63500" dist="50800" dir="18900000">
                  <a:prstClr val="black">
                    <a:alpha val="50000"/>
                  </a:prstClr>
                </a:innerShdw>
              </a:effectLst>
            </a:endParaRPr>
          </a:p>
        </p:txBody>
      </p:sp>
      <p:pic>
        <p:nvPicPr>
          <p:cNvPr id="4" name="Picture 3"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1257970" y="4612989"/>
            <a:ext cx="475142" cy="475142"/>
          </a:xfrm>
          <a:prstGeom prst="rect">
            <a:avLst/>
          </a:prstGeom>
        </p:spPr>
      </p:pic>
      <p:pic>
        <p:nvPicPr>
          <p:cNvPr id="5" name="Picture 4" descr="checkbox-unchecked-md.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5625448" y="4595245"/>
            <a:ext cx="475142" cy="475142"/>
          </a:xfrm>
          <a:prstGeom prst="rect">
            <a:avLst/>
          </a:prstGeom>
        </p:spPr>
      </p:pic>
      <p:pic>
        <p:nvPicPr>
          <p:cNvPr id="7" name="Picture 6"/>
          <p:cNvPicPr>
            <a:picLocks noChangeAspect="1"/>
          </p:cNvPicPr>
          <p:nvPr/>
        </p:nvPicPr>
        <p:blipFill>
          <a:blip r:embed="rId4" cstate="screen">
            <a:extLst>
              <a:ext uri="{BEBA8EAE-BF5A-486C-A8C5-ECC9F3942E4B}">
                <a14:imgProps xmlns:a14="http://schemas.microsoft.com/office/drawing/2010/main">
                  <a14:imgLayer r:embed="rId5">
                    <a14:imgEffect>
                      <a14:backgroundRemoval t="218" b="99127" l="0" r="99773"/>
                    </a14:imgEffect>
                    <a14:imgEffect>
                      <a14:colorTemperature colorTemp="5900"/>
                    </a14:imgEffect>
                  </a14:imgLayer>
                </a14:imgProps>
              </a:ext>
              <a:ext uri="{28A0092B-C50C-407E-A947-70E740481C1C}">
                <a14:useLocalDpi xmlns:a14="http://schemas.microsoft.com/office/drawing/2010/main"/>
              </a:ext>
            </a:extLst>
          </a:blip>
          <a:stretch>
            <a:fillRect/>
          </a:stretch>
        </p:blipFill>
        <p:spPr>
          <a:xfrm>
            <a:off x="5715187" y="4448167"/>
            <a:ext cx="520964" cy="542283"/>
          </a:xfrm>
          <a:prstGeom prst="rect">
            <a:avLst/>
          </a:prstGeom>
        </p:spPr>
      </p:pic>
    </p:spTree>
    <p:extLst>
      <p:ext uri="{BB962C8B-B14F-4D97-AF65-F5344CB8AC3E}">
        <p14:creationId xmlns:p14="http://schemas.microsoft.com/office/powerpoint/2010/main" val="23485305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5678" y="407679"/>
            <a:ext cx="9143999" cy="1412042"/>
          </a:xfrm>
        </p:spPr>
        <p:txBody>
          <a:bodyPr>
            <a:noAutofit/>
          </a:bodyPr>
          <a:lstStyle/>
          <a:p>
            <a:pPr algn="ctr"/>
            <a:r>
              <a:rPr lang="en-US" sz="3800" b="1" dirty="0">
                <a:latin typeface="Avenir Heavy"/>
                <a:cs typeface="Avenir Heavy"/>
              </a:rPr>
              <a:t>A</a:t>
            </a:r>
            <a:r>
              <a:rPr lang="en-US" sz="3800" b="1" dirty="0" smtClean="0">
                <a:latin typeface="Avenir Heavy"/>
                <a:cs typeface="Avenir Heavy"/>
              </a:rPr>
              <a:t>dditional </a:t>
            </a:r>
            <a:r>
              <a:rPr lang="en-US" sz="3800" b="1" dirty="0">
                <a:latin typeface="Avenir Heavy"/>
                <a:cs typeface="Avenir Heavy"/>
              </a:rPr>
              <a:t>considerations regarding Voter Registration </a:t>
            </a:r>
            <a:r>
              <a:rPr lang="en-US" sz="4400" dirty="0">
                <a:latin typeface="Avenir Heavy"/>
                <a:cs typeface="Avenir Heavy"/>
              </a:rPr>
              <a:t/>
            </a:r>
            <a:br>
              <a:rPr lang="en-US" sz="4400" dirty="0">
                <a:latin typeface="Avenir Heavy"/>
                <a:cs typeface="Avenir Heavy"/>
              </a:rPr>
            </a:br>
            <a:endParaRPr lang="en-US" sz="2800" dirty="0">
              <a:latin typeface="Avenir Heavy"/>
              <a:cs typeface="Avenir Heavy"/>
            </a:endParaRPr>
          </a:p>
        </p:txBody>
      </p:sp>
      <p:sp>
        <p:nvSpPr>
          <p:cNvPr id="3" name="Content Placeholder 2"/>
          <p:cNvSpPr>
            <a:spLocks noGrp="1"/>
          </p:cNvSpPr>
          <p:nvPr>
            <p:ph idx="1"/>
          </p:nvPr>
        </p:nvSpPr>
        <p:spPr>
          <a:xfrm>
            <a:off x="862272" y="2070598"/>
            <a:ext cx="7229365" cy="3166491"/>
          </a:xfrm>
        </p:spPr>
        <p:txBody>
          <a:bodyPr>
            <a:normAutofit/>
          </a:bodyPr>
          <a:lstStyle/>
          <a:p>
            <a:pPr marL="68580" indent="0" algn="ctr">
              <a:buNone/>
            </a:pPr>
            <a:r>
              <a:rPr lang="en-US" sz="4400" dirty="0">
                <a:solidFill>
                  <a:srgbClr val="000000"/>
                </a:solidFill>
                <a:latin typeface="Avenir Book"/>
                <a:cs typeface="Avenir Book"/>
              </a:rPr>
              <a:t>P</a:t>
            </a:r>
            <a:r>
              <a:rPr lang="en-US" sz="4400" dirty="0" smtClean="0">
                <a:solidFill>
                  <a:srgbClr val="000000"/>
                </a:solidFill>
                <a:latin typeface="Avenir Book"/>
                <a:cs typeface="Avenir Book"/>
              </a:rPr>
              <a:t>roviding false information on a voter registration application is </a:t>
            </a:r>
            <a:r>
              <a:rPr lang="en-US" sz="4400" b="1" dirty="0" smtClean="0">
                <a:solidFill>
                  <a:schemeClr val="tx2">
                    <a:lumMod val="60000"/>
                    <a:lumOff val="40000"/>
                  </a:schemeClr>
                </a:solidFill>
                <a:latin typeface="Avenir Book"/>
                <a:cs typeface="Avenir Book"/>
              </a:rPr>
              <a:t>voter registration </a:t>
            </a:r>
            <a:r>
              <a:rPr lang="en-US" sz="4400" b="1" dirty="0">
                <a:solidFill>
                  <a:schemeClr val="tx2">
                    <a:lumMod val="60000"/>
                    <a:lumOff val="40000"/>
                  </a:schemeClr>
                </a:solidFill>
                <a:latin typeface="Avenir Book"/>
                <a:cs typeface="Avenir Book"/>
              </a:rPr>
              <a:t>f</a:t>
            </a:r>
            <a:r>
              <a:rPr lang="en-US" sz="4400" b="1" dirty="0" smtClean="0">
                <a:solidFill>
                  <a:schemeClr val="tx2">
                    <a:lumMod val="60000"/>
                    <a:lumOff val="40000"/>
                  </a:schemeClr>
                </a:solidFill>
                <a:latin typeface="Avenir Book"/>
                <a:cs typeface="Avenir Book"/>
              </a:rPr>
              <a:t>raud.</a:t>
            </a:r>
            <a:endParaRPr lang="en-US" sz="4400" dirty="0" smtClean="0">
              <a:solidFill>
                <a:srgbClr val="000000"/>
              </a:solidFill>
              <a:latin typeface="Avenir Book"/>
              <a:cs typeface="Avenir Book"/>
            </a:endParaRPr>
          </a:p>
          <a:p>
            <a:pPr marL="68580" indent="0" algn="ctr">
              <a:buNone/>
            </a:pPr>
            <a:endParaRPr lang="en-US" sz="3200" dirty="0" smtClean="0">
              <a:solidFill>
                <a:srgbClr val="000000"/>
              </a:solidFill>
              <a:latin typeface="Avenir Book"/>
              <a:cs typeface="Avenir Book"/>
            </a:endParaRPr>
          </a:p>
        </p:txBody>
      </p:sp>
    </p:spTree>
    <p:extLst>
      <p:ext uri="{BB962C8B-B14F-4D97-AF65-F5344CB8AC3E}">
        <p14:creationId xmlns:p14="http://schemas.microsoft.com/office/powerpoint/2010/main" val="4089532576"/>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 y="360639"/>
            <a:ext cx="9143999" cy="909435"/>
          </a:xfrm>
        </p:spPr>
        <p:txBody>
          <a:bodyPr>
            <a:noAutofit/>
          </a:bodyPr>
          <a:lstStyle/>
          <a:p>
            <a:pPr algn="ctr"/>
            <a:r>
              <a:rPr lang="en-US" sz="3800" b="1" dirty="0" smtClean="0">
                <a:latin typeface="Avenir Heavy"/>
                <a:cs typeface="Avenir Heavy"/>
              </a:rPr>
              <a:t>Examples of Voter Registration Fraud </a:t>
            </a:r>
            <a:r>
              <a:rPr lang="en-US" sz="4400" dirty="0" smtClean="0">
                <a:latin typeface="Avenir Heavy"/>
                <a:cs typeface="Avenir Heavy"/>
              </a:rPr>
              <a:t/>
            </a:r>
            <a:br>
              <a:rPr lang="en-US" sz="4400" dirty="0" smtClean="0">
                <a:latin typeface="Avenir Heavy"/>
                <a:cs typeface="Avenir Heavy"/>
              </a:rPr>
            </a:br>
            <a:endParaRPr lang="en-US" sz="2800" dirty="0">
              <a:latin typeface="Avenir Heavy"/>
              <a:cs typeface="Avenir Heavy"/>
            </a:endParaRPr>
          </a:p>
        </p:txBody>
      </p:sp>
      <p:sp>
        <p:nvSpPr>
          <p:cNvPr id="3" name="Content Placeholder 2"/>
          <p:cNvSpPr>
            <a:spLocks noGrp="1"/>
          </p:cNvSpPr>
          <p:nvPr>
            <p:ph idx="1"/>
          </p:nvPr>
        </p:nvSpPr>
        <p:spPr>
          <a:xfrm>
            <a:off x="887759" y="1599355"/>
            <a:ext cx="7405733" cy="815355"/>
          </a:xfrm>
        </p:spPr>
        <p:txBody>
          <a:bodyPr>
            <a:normAutofit/>
          </a:bodyPr>
          <a:lstStyle/>
          <a:p>
            <a:pPr marL="687388" lvl="4" indent="-342900">
              <a:buFont typeface="+mj-lt"/>
              <a:buAutoNum type="arabicPeriod"/>
            </a:pPr>
            <a:r>
              <a:rPr lang="en-US" sz="1800" b="1" dirty="0">
                <a:solidFill>
                  <a:schemeClr val="tx2"/>
                </a:solidFill>
                <a:latin typeface="Avenir Book"/>
                <a:cs typeface="Avenir Book"/>
              </a:rPr>
              <a:t>Asking someone to fill in information that is not true and accurate OR on behalf of another person. </a:t>
            </a:r>
            <a:endParaRPr lang="en-US" sz="1800" b="1" dirty="0" smtClean="0">
              <a:solidFill>
                <a:schemeClr val="tx2"/>
              </a:solidFill>
              <a:latin typeface="Avenir Book"/>
              <a:cs typeface="Avenir Book"/>
            </a:endParaRPr>
          </a:p>
          <a:p>
            <a:pPr marL="690563" indent="-346075">
              <a:buNone/>
            </a:pPr>
            <a:endParaRPr lang="en-US" sz="1600" dirty="0" smtClean="0">
              <a:solidFill>
                <a:srgbClr val="000000"/>
              </a:solidFill>
              <a:latin typeface="Avenir Book"/>
              <a:cs typeface="Avenir Book"/>
            </a:endParaRPr>
          </a:p>
        </p:txBody>
      </p:sp>
      <p:sp>
        <p:nvSpPr>
          <p:cNvPr id="2" name="TextBox 1"/>
          <p:cNvSpPr txBox="1"/>
          <p:nvPr/>
        </p:nvSpPr>
        <p:spPr>
          <a:xfrm>
            <a:off x="903438" y="2493111"/>
            <a:ext cx="6653198" cy="646331"/>
          </a:xfrm>
          <a:prstGeom prst="rect">
            <a:avLst/>
          </a:prstGeom>
          <a:noFill/>
        </p:spPr>
        <p:txBody>
          <a:bodyPr wrap="square" rtlCol="0">
            <a:spAutoFit/>
          </a:bodyPr>
          <a:lstStyle/>
          <a:p>
            <a:pPr marL="344488" lvl="4"/>
            <a:r>
              <a:rPr lang="en-US" b="1" dirty="0" smtClean="0">
                <a:solidFill>
                  <a:schemeClr val="tx2"/>
                </a:solidFill>
                <a:latin typeface="Avenir Book"/>
                <a:cs typeface="Avenir Book"/>
              </a:rPr>
              <a:t>2.   Knowingly </a:t>
            </a:r>
            <a:r>
              <a:rPr lang="en-US" b="1" dirty="0">
                <a:solidFill>
                  <a:schemeClr val="tx2"/>
                </a:solidFill>
                <a:latin typeface="Avenir Book"/>
                <a:cs typeface="Avenir Book"/>
              </a:rPr>
              <a:t>asking a person to complete an application </a:t>
            </a:r>
            <a:r>
              <a:rPr lang="en-US" b="1" dirty="0" smtClean="0">
                <a:solidFill>
                  <a:schemeClr val="tx2"/>
                </a:solidFill>
                <a:latin typeface="Avenir Book"/>
                <a:cs typeface="Avenir Book"/>
              </a:rPr>
              <a:t>           	    who </a:t>
            </a:r>
            <a:r>
              <a:rPr lang="en-US" b="1" dirty="0">
                <a:solidFill>
                  <a:schemeClr val="tx2"/>
                </a:solidFill>
                <a:latin typeface="Avenir Book"/>
                <a:cs typeface="Avenir Book"/>
              </a:rPr>
              <a:t>is </a:t>
            </a:r>
            <a:r>
              <a:rPr lang="en-US" b="1" dirty="0" smtClean="0">
                <a:solidFill>
                  <a:schemeClr val="tx2"/>
                </a:solidFill>
                <a:latin typeface="Avenir Book"/>
                <a:cs typeface="Avenir Book"/>
              </a:rPr>
              <a:t>not eligible </a:t>
            </a:r>
            <a:r>
              <a:rPr lang="en-US" b="1" dirty="0">
                <a:solidFill>
                  <a:schemeClr val="tx2"/>
                </a:solidFill>
                <a:latin typeface="Avenir Book"/>
                <a:cs typeface="Avenir Book"/>
              </a:rPr>
              <a:t>to register to </a:t>
            </a:r>
            <a:r>
              <a:rPr lang="en-US" b="1" dirty="0" smtClean="0">
                <a:solidFill>
                  <a:schemeClr val="tx2"/>
                </a:solidFill>
                <a:latin typeface="Avenir Book"/>
                <a:cs typeface="Avenir Book"/>
              </a:rPr>
              <a:t>vote.</a:t>
            </a:r>
            <a:endParaRPr lang="en-US" b="1" dirty="0">
              <a:solidFill>
                <a:schemeClr val="tx2"/>
              </a:solidFill>
              <a:latin typeface="Avenir Book"/>
              <a:cs typeface="Avenir Book"/>
            </a:endParaRPr>
          </a:p>
        </p:txBody>
      </p:sp>
      <p:sp>
        <p:nvSpPr>
          <p:cNvPr id="6" name="TextBox 5"/>
          <p:cNvSpPr txBox="1"/>
          <p:nvPr/>
        </p:nvSpPr>
        <p:spPr>
          <a:xfrm>
            <a:off x="940671" y="3420631"/>
            <a:ext cx="6615965" cy="892552"/>
          </a:xfrm>
          <a:prstGeom prst="rect">
            <a:avLst/>
          </a:prstGeom>
          <a:noFill/>
        </p:spPr>
        <p:txBody>
          <a:bodyPr wrap="square" rtlCol="0">
            <a:spAutoFit/>
          </a:bodyPr>
          <a:lstStyle/>
          <a:p>
            <a:pPr marL="690563" lvl="4" indent="-346075">
              <a:buAutoNum type="arabicPeriod" startAt="3"/>
            </a:pPr>
            <a:r>
              <a:rPr lang="en-US" b="1" dirty="0" smtClean="0">
                <a:solidFill>
                  <a:schemeClr val="tx2"/>
                </a:solidFill>
                <a:latin typeface="Avenir Book"/>
                <a:cs typeface="Avenir Book"/>
              </a:rPr>
              <a:t>Leading </a:t>
            </a:r>
            <a:r>
              <a:rPr lang="en-US" b="1" dirty="0">
                <a:solidFill>
                  <a:schemeClr val="tx2"/>
                </a:solidFill>
                <a:latin typeface="Avenir Book"/>
                <a:cs typeface="Avenir Book"/>
              </a:rPr>
              <a:t>a person to believe what they are filling out is </a:t>
            </a:r>
            <a:endParaRPr lang="en-US" b="1" dirty="0" smtClean="0">
              <a:solidFill>
                <a:schemeClr val="tx2"/>
              </a:solidFill>
              <a:latin typeface="Avenir Book"/>
              <a:cs typeface="Avenir Book"/>
            </a:endParaRPr>
          </a:p>
          <a:p>
            <a:pPr marL="344488" lvl="4"/>
            <a:r>
              <a:rPr lang="en-US" b="1" dirty="0" smtClean="0">
                <a:solidFill>
                  <a:schemeClr val="tx2"/>
                </a:solidFill>
                <a:latin typeface="Avenir Book"/>
                <a:cs typeface="Avenir Book"/>
              </a:rPr>
              <a:t>     not </a:t>
            </a:r>
            <a:r>
              <a:rPr lang="en-US" b="1" dirty="0">
                <a:solidFill>
                  <a:schemeClr val="tx2"/>
                </a:solidFill>
                <a:latin typeface="Avenir Book"/>
                <a:cs typeface="Avenir Book"/>
              </a:rPr>
              <a:t>a VR application. </a:t>
            </a:r>
          </a:p>
          <a:p>
            <a:endParaRPr lang="en-US" sz="1400" dirty="0">
              <a:solidFill>
                <a:schemeClr val="tx2"/>
              </a:solidFill>
              <a:latin typeface="Avenir Book"/>
              <a:cs typeface="Avenir Book"/>
            </a:endParaRPr>
          </a:p>
        </p:txBody>
      </p:sp>
      <p:sp>
        <p:nvSpPr>
          <p:cNvPr id="7" name="TextBox 6"/>
          <p:cNvSpPr txBox="1"/>
          <p:nvPr/>
        </p:nvSpPr>
        <p:spPr>
          <a:xfrm>
            <a:off x="942625" y="4217899"/>
            <a:ext cx="6833516" cy="584776"/>
          </a:xfrm>
          <a:prstGeom prst="rect">
            <a:avLst/>
          </a:prstGeom>
          <a:noFill/>
        </p:spPr>
        <p:txBody>
          <a:bodyPr wrap="square" rtlCol="0">
            <a:spAutoFit/>
          </a:bodyPr>
          <a:lstStyle/>
          <a:p>
            <a:pPr marL="690563" lvl="4" indent="-346075"/>
            <a:r>
              <a:rPr lang="en-US" b="1" dirty="0">
                <a:solidFill>
                  <a:schemeClr val="tx2"/>
                </a:solidFill>
                <a:latin typeface="Avenir Book"/>
                <a:cs typeface="Avenir Book"/>
              </a:rPr>
              <a:t>4</a:t>
            </a:r>
            <a:r>
              <a:rPr lang="en-US" b="1" dirty="0" smtClean="0">
                <a:solidFill>
                  <a:schemeClr val="tx2"/>
                </a:solidFill>
                <a:latin typeface="Avenir Book"/>
                <a:cs typeface="Avenir Book"/>
              </a:rPr>
              <a:t>.   Putting </a:t>
            </a:r>
            <a:r>
              <a:rPr lang="en-US" b="1" dirty="0">
                <a:solidFill>
                  <a:schemeClr val="tx2"/>
                </a:solidFill>
                <a:latin typeface="Avenir Book"/>
                <a:cs typeface="Avenir Book"/>
              </a:rPr>
              <a:t>fake or made-up information on the </a:t>
            </a:r>
            <a:r>
              <a:rPr lang="en-US" b="1" dirty="0" smtClean="0">
                <a:solidFill>
                  <a:schemeClr val="tx2"/>
                </a:solidFill>
                <a:latin typeface="Avenir Book"/>
                <a:cs typeface="Avenir Book"/>
              </a:rPr>
              <a:t>applications. </a:t>
            </a:r>
            <a:endParaRPr lang="en-US" dirty="0">
              <a:solidFill>
                <a:schemeClr val="tx2"/>
              </a:solidFill>
              <a:latin typeface="Avenir Book"/>
              <a:cs typeface="Avenir Book"/>
            </a:endParaRPr>
          </a:p>
          <a:p>
            <a:endParaRPr lang="en-US" sz="1400" dirty="0">
              <a:latin typeface="Avenir Book"/>
              <a:cs typeface="Avenir Book"/>
            </a:endParaRPr>
          </a:p>
        </p:txBody>
      </p:sp>
      <p:sp>
        <p:nvSpPr>
          <p:cNvPr id="8" name="TextBox 7"/>
          <p:cNvSpPr txBox="1"/>
          <p:nvPr/>
        </p:nvSpPr>
        <p:spPr>
          <a:xfrm>
            <a:off x="1334575" y="4959474"/>
            <a:ext cx="6598333" cy="1138773"/>
          </a:xfrm>
          <a:prstGeom prst="rect">
            <a:avLst/>
          </a:prstGeom>
          <a:noFill/>
        </p:spPr>
        <p:txBody>
          <a:bodyPr wrap="square" rtlCol="0">
            <a:spAutoFit/>
          </a:bodyPr>
          <a:lstStyle/>
          <a:p>
            <a:pPr marL="0" lvl="4"/>
            <a:r>
              <a:rPr lang="en-US" b="1" dirty="0">
                <a:solidFill>
                  <a:schemeClr val="tx2"/>
                </a:solidFill>
                <a:latin typeface="Avenir Book"/>
                <a:cs typeface="Avenir Book"/>
              </a:rPr>
              <a:t>5</a:t>
            </a:r>
            <a:r>
              <a:rPr lang="en-US" b="1" dirty="0" smtClean="0">
                <a:solidFill>
                  <a:schemeClr val="tx2"/>
                </a:solidFill>
                <a:latin typeface="Avenir Book"/>
                <a:cs typeface="Avenir Book"/>
              </a:rPr>
              <a:t>.  Filling </a:t>
            </a:r>
            <a:r>
              <a:rPr lang="en-US" b="1" dirty="0">
                <a:solidFill>
                  <a:schemeClr val="tx2"/>
                </a:solidFill>
                <a:latin typeface="Avenir Book"/>
                <a:cs typeface="Avenir Book"/>
              </a:rPr>
              <a:t>in </a:t>
            </a:r>
            <a:r>
              <a:rPr lang="en-US" b="1" i="1" dirty="0">
                <a:solidFill>
                  <a:schemeClr val="tx2"/>
                </a:solidFill>
                <a:latin typeface="Avenir Book"/>
                <a:cs typeface="Avenir Book"/>
              </a:rPr>
              <a:t>any </a:t>
            </a:r>
            <a:r>
              <a:rPr lang="en-US" b="1" dirty="0">
                <a:solidFill>
                  <a:schemeClr val="tx2"/>
                </a:solidFill>
                <a:latin typeface="Avenir Book"/>
                <a:cs typeface="Avenir Book"/>
              </a:rPr>
              <a:t>information on an incomplete application,  </a:t>
            </a:r>
            <a:r>
              <a:rPr lang="en-US" b="1" dirty="0" smtClean="0">
                <a:solidFill>
                  <a:schemeClr val="tx2"/>
                </a:solidFill>
                <a:latin typeface="Avenir Book"/>
                <a:cs typeface="Avenir Book"/>
              </a:rPr>
              <a:t>  </a:t>
            </a:r>
          </a:p>
          <a:p>
            <a:pPr marL="0" lvl="4"/>
            <a:r>
              <a:rPr lang="en-US" b="1" dirty="0">
                <a:solidFill>
                  <a:schemeClr val="tx2"/>
                </a:solidFill>
                <a:latin typeface="Avenir Book"/>
                <a:cs typeface="Avenir Book"/>
              </a:rPr>
              <a:t> </a:t>
            </a:r>
            <a:r>
              <a:rPr lang="en-US" b="1" dirty="0" smtClean="0">
                <a:solidFill>
                  <a:schemeClr val="tx2"/>
                </a:solidFill>
                <a:latin typeface="Avenir Book"/>
                <a:cs typeface="Avenir Book"/>
              </a:rPr>
              <a:t>    including </a:t>
            </a:r>
            <a:r>
              <a:rPr lang="en-US" b="1" dirty="0">
                <a:solidFill>
                  <a:schemeClr val="tx2"/>
                </a:solidFill>
                <a:latin typeface="Avenir Book"/>
                <a:cs typeface="Avenir Book"/>
              </a:rPr>
              <a:t>checking any unchecked boxes, without that  </a:t>
            </a:r>
            <a:r>
              <a:rPr lang="en-US" b="1" dirty="0" smtClean="0">
                <a:solidFill>
                  <a:schemeClr val="tx2"/>
                </a:solidFill>
                <a:latin typeface="Avenir Book"/>
                <a:cs typeface="Avenir Book"/>
              </a:rPr>
              <a:t> </a:t>
            </a:r>
          </a:p>
          <a:p>
            <a:pPr marL="0" lvl="4"/>
            <a:r>
              <a:rPr lang="en-US" b="1" dirty="0">
                <a:solidFill>
                  <a:schemeClr val="tx2"/>
                </a:solidFill>
                <a:latin typeface="Avenir Book"/>
                <a:cs typeface="Avenir Book"/>
              </a:rPr>
              <a:t> </a:t>
            </a:r>
            <a:r>
              <a:rPr lang="en-US" b="1" dirty="0" smtClean="0">
                <a:solidFill>
                  <a:schemeClr val="tx2"/>
                </a:solidFill>
                <a:latin typeface="Avenir Book"/>
                <a:cs typeface="Avenir Book"/>
              </a:rPr>
              <a:t>    persons </a:t>
            </a:r>
            <a:r>
              <a:rPr lang="en-US" b="1" dirty="0">
                <a:solidFill>
                  <a:schemeClr val="tx2"/>
                </a:solidFill>
                <a:latin typeface="Avenir Book"/>
                <a:cs typeface="Avenir Book"/>
              </a:rPr>
              <a:t>consent. </a:t>
            </a:r>
            <a:endParaRPr lang="en-US" dirty="0">
              <a:solidFill>
                <a:schemeClr val="tx2"/>
              </a:solidFill>
              <a:latin typeface="Avenir Book"/>
              <a:cs typeface="Avenir Book"/>
            </a:endParaRPr>
          </a:p>
          <a:p>
            <a:endParaRPr lang="en-US" sz="1400" dirty="0">
              <a:latin typeface="Avenir Book"/>
              <a:cs typeface="Avenir Book"/>
            </a:endParaRPr>
          </a:p>
        </p:txBody>
      </p:sp>
    </p:spTree>
    <p:extLst>
      <p:ext uri="{BB962C8B-B14F-4D97-AF65-F5344CB8AC3E}">
        <p14:creationId xmlns:p14="http://schemas.microsoft.com/office/powerpoint/2010/main" val="9956309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strVal val="#ppt_w*0.70"/>
                                          </p:val>
                                        </p:tav>
                                        <p:tav tm="100000">
                                          <p:val>
                                            <p:strVal val="#ppt_w"/>
                                          </p:val>
                                        </p:tav>
                                      </p:tavLst>
                                    </p:anim>
                                    <p:anim calcmode="lin" valueType="num">
                                      <p:cBhvr>
                                        <p:cTn id="15" dur="1000" fill="hold"/>
                                        <p:tgtEl>
                                          <p:spTgt spid="2"/>
                                        </p:tgtEl>
                                        <p:attrNameLst>
                                          <p:attrName>ppt_h</p:attrName>
                                        </p:attrNameLst>
                                      </p:cBhvr>
                                      <p:tavLst>
                                        <p:tav tm="0">
                                          <p:val>
                                            <p:strVal val="#ppt_h"/>
                                          </p:val>
                                        </p:tav>
                                        <p:tav tm="100000">
                                          <p:val>
                                            <p:strVal val="#ppt_h"/>
                                          </p:val>
                                        </p:tav>
                                      </p:tavLst>
                                    </p:anim>
                                    <p:animEffect transition="in" filter="fade">
                                      <p:cBhvr>
                                        <p:cTn id="16" dur="10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ppt_w</p:attrName>
                                        </p:attrNameLst>
                                      </p:cBhvr>
                                      <p:tavLst>
                                        <p:tav tm="0">
                                          <p:val>
                                            <p:strVal val="#ppt_w*0.70"/>
                                          </p:val>
                                        </p:tav>
                                        <p:tav tm="100000">
                                          <p:val>
                                            <p:strVal val="#ppt_w"/>
                                          </p:val>
                                        </p:tav>
                                      </p:tavLst>
                                    </p:anim>
                                    <p:anim calcmode="lin" valueType="num">
                                      <p:cBhvr>
                                        <p:cTn id="22" dur="1000" fill="hold"/>
                                        <p:tgtEl>
                                          <p:spTgt spid="6"/>
                                        </p:tgtEl>
                                        <p:attrNameLst>
                                          <p:attrName>ppt_h</p:attrName>
                                        </p:attrNameLst>
                                      </p:cBhvr>
                                      <p:tavLst>
                                        <p:tav tm="0">
                                          <p:val>
                                            <p:strVal val="#ppt_h"/>
                                          </p:val>
                                        </p:tav>
                                        <p:tav tm="100000">
                                          <p:val>
                                            <p:strVal val="#ppt_h"/>
                                          </p:val>
                                        </p:tav>
                                      </p:tavLst>
                                    </p:anim>
                                    <p:animEffect transition="in" filter="fade">
                                      <p:cBhvr>
                                        <p:cTn id="23" dur="1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strVal val="#ppt_w*0.70"/>
                                          </p:val>
                                        </p:tav>
                                        <p:tav tm="100000">
                                          <p:val>
                                            <p:strVal val="#ppt_w"/>
                                          </p:val>
                                        </p:tav>
                                      </p:tavLst>
                                    </p:anim>
                                    <p:anim calcmode="lin" valueType="num">
                                      <p:cBhvr>
                                        <p:cTn id="29" dur="1000" fill="hold"/>
                                        <p:tgtEl>
                                          <p:spTgt spid="7"/>
                                        </p:tgtEl>
                                        <p:attrNameLst>
                                          <p:attrName>ppt_h</p:attrName>
                                        </p:attrNameLst>
                                      </p:cBhvr>
                                      <p:tavLst>
                                        <p:tav tm="0">
                                          <p:val>
                                            <p:strVal val="#ppt_h"/>
                                          </p:val>
                                        </p:tav>
                                        <p:tav tm="100000">
                                          <p:val>
                                            <p:strVal val="#ppt_h"/>
                                          </p:val>
                                        </p:tav>
                                      </p:tavLst>
                                    </p:anim>
                                    <p:animEffect transition="in" filter="fade">
                                      <p:cBhvr>
                                        <p:cTn id="30" dur="10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ppt_w</p:attrName>
                                        </p:attrNameLst>
                                      </p:cBhvr>
                                      <p:tavLst>
                                        <p:tav tm="0">
                                          <p:val>
                                            <p:strVal val="#ppt_w*0.70"/>
                                          </p:val>
                                        </p:tav>
                                        <p:tav tm="100000">
                                          <p:val>
                                            <p:strVal val="#ppt_w"/>
                                          </p:val>
                                        </p:tav>
                                      </p:tavLst>
                                    </p:anim>
                                    <p:anim calcmode="lin" valueType="num">
                                      <p:cBhvr>
                                        <p:cTn id="36" dur="1000" fill="hold"/>
                                        <p:tgtEl>
                                          <p:spTgt spid="8"/>
                                        </p:tgtEl>
                                        <p:attrNameLst>
                                          <p:attrName>ppt_h</p:attrName>
                                        </p:attrNameLst>
                                      </p:cBhvr>
                                      <p:tavLst>
                                        <p:tav tm="0">
                                          <p:val>
                                            <p:strVal val="#ppt_h"/>
                                          </p:val>
                                        </p:tav>
                                        <p:tav tm="100000">
                                          <p:val>
                                            <p:strVal val="#ppt_h"/>
                                          </p:val>
                                        </p:tav>
                                      </p:tavLst>
                                    </p:anim>
                                    <p:animEffect transition="in" filter="fade">
                                      <p:cBhvr>
                                        <p:cTn id="3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P spid="6" grpId="0"/>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0" y="391999"/>
            <a:ext cx="9143999" cy="1412042"/>
          </a:xfrm>
        </p:spPr>
        <p:txBody>
          <a:bodyPr>
            <a:noAutofit/>
          </a:bodyPr>
          <a:lstStyle/>
          <a:p>
            <a:pPr algn="ctr"/>
            <a:r>
              <a:rPr lang="en-US" sz="3800" b="1" dirty="0">
                <a:latin typeface="Avenir Heavy"/>
                <a:cs typeface="Avenir Heavy"/>
              </a:rPr>
              <a:t>A</a:t>
            </a:r>
            <a:r>
              <a:rPr lang="en-US" sz="3800" b="1" dirty="0" smtClean="0">
                <a:latin typeface="Avenir Heavy"/>
                <a:cs typeface="Avenir Heavy"/>
              </a:rPr>
              <a:t>dditional </a:t>
            </a:r>
            <a:r>
              <a:rPr lang="en-US" sz="3800" b="1" dirty="0">
                <a:latin typeface="Avenir Heavy"/>
                <a:cs typeface="Avenir Heavy"/>
              </a:rPr>
              <a:t>considerations regarding Voter Registration </a:t>
            </a:r>
            <a:r>
              <a:rPr lang="en-US" sz="4400" dirty="0">
                <a:latin typeface="Avenir Heavy"/>
                <a:cs typeface="Avenir Heavy"/>
              </a:rPr>
              <a:t/>
            </a:r>
            <a:br>
              <a:rPr lang="en-US" sz="4400" dirty="0">
                <a:latin typeface="Avenir Heavy"/>
                <a:cs typeface="Avenir Heavy"/>
              </a:rPr>
            </a:br>
            <a:endParaRPr lang="en-US" sz="2800" dirty="0">
              <a:latin typeface="Avenir Heavy"/>
              <a:cs typeface="Avenir Heavy"/>
            </a:endParaRPr>
          </a:p>
        </p:txBody>
      </p:sp>
      <p:sp>
        <p:nvSpPr>
          <p:cNvPr id="3" name="Content Placeholder 2"/>
          <p:cNvSpPr>
            <a:spLocks noGrp="1"/>
          </p:cNvSpPr>
          <p:nvPr>
            <p:ph idx="1"/>
          </p:nvPr>
        </p:nvSpPr>
        <p:spPr>
          <a:xfrm>
            <a:off x="1128793" y="2040094"/>
            <a:ext cx="6913851" cy="3793688"/>
          </a:xfrm>
        </p:spPr>
        <p:txBody>
          <a:bodyPr>
            <a:normAutofit lnSpcReduction="10000"/>
          </a:bodyPr>
          <a:lstStyle/>
          <a:p>
            <a:pPr marL="68580" indent="0">
              <a:buNone/>
            </a:pPr>
            <a:r>
              <a:rPr lang="en-US" sz="4000" b="1" dirty="0" smtClean="0">
                <a:solidFill>
                  <a:srgbClr val="E1251E"/>
                </a:solidFill>
                <a:latin typeface="Avenir Book"/>
                <a:cs typeface="Avenir Book"/>
              </a:rPr>
              <a:t>REMEMBER!!!</a:t>
            </a:r>
          </a:p>
          <a:p>
            <a:r>
              <a:rPr lang="en-US" sz="3000" dirty="0" smtClean="0">
                <a:solidFill>
                  <a:srgbClr val="000000"/>
                </a:solidFill>
                <a:latin typeface="Avenir Book"/>
                <a:cs typeface="Avenir Book"/>
              </a:rPr>
              <a:t>Voter registration cannot affect a client’s access to services</a:t>
            </a:r>
          </a:p>
          <a:p>
            <a:r>
              <a:rPr lang="en-US" sz="3000" dirty="0" smtClean="0">
                <a:solidFill>
                  <a:srgbClr val="000000"/>
                </a:solidFill>
                <a:latin typeface="Avenir Book"/>
                <a:cs typeface="Avenir Book"/>
              </a:rPr>
              <a:t>No incentives</a:t>
            </a:r>
          </a:p>
          <a:p>
            <a:r>
              <a:rPr lang="en-US" sz="3000" dirty="0" smtClean="0">
                <a:solidFill>
                  <a:srgbClr val="000000"/>
                </a:solidFill>
                <a:latin typeface="Avenir Book"/>
                <a:cs typeface="Avenir Book"/>
              </a:rPr>
              <a:t>Ask everybody</a:t>
            </a:r>
          </a:p>
          <a:p>
            <a:r>
              <a:rPr lang="en-US" sz="3000" dirty="0" smtClean="0">
                <a:solidFill>
                  <a:srgbClr val="000000"/>
                </a:solidFill>
                <a:latin typeface="Avenir Book"/>
                <a:cs typeface="Avenir Book"/>
              </a:rPr>
              <a:t>U.S. Citizens</a:t>
            </a:r>
          </a:p>
          <a:p>
            <a:r>
              <a:rPr lang="en-US" sz="3000" dirty="0" smtClean="0">
                <a:solidFill>
                  <a:srgbClr val="000000"/>
                </a:solidFill>
                <a:latin typeface="Avenir Book"/>
                <a:cs typeface="Avenir Book"/>
              </a:rPr>
              <a:t>And…you are ONLY Assisting</a:t>
            </a:r>
          </a:p>
          <a:p>
            <a:pPr marL="68580" indent="0">
              <a:buNone/>
            </a:pPr>
            <a:endParaRPr lang="en-US" sz="3000" dirty="0" smtClean="0">
              <a:solidFill>
                <a:srgbClr val="000000"/>
              </a:solidFill>
              <a:latin typeface="Avenir Book"/>
              <a:cs typeface="Avenir Book"/>
            </a:endParaRPr>
          </a:p>
        </p:txBody>
      </p:sp>
    </p:spTree>
    <p:extLst>
      <p:ext uri="{BB962C8B-B14F-4D97-AF65-F5344CB8AC3E}">
        <p14:creationId xmlns:p14="http://schemas.microsoft.com/office/powerpoint/2010/main" val="315703539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500"/>
            <a:ext cx="8229600" cy="1143000"/>
          </a:xfrm>
        </p:spPr>
        <p:txBody>
          <a:bodyPr>
            <a:normAutofit fontScale="90000"/>
          </a:bodyPr>
          <a:lstStyle/>
          <a:p>
            <a:r>
              <a:rPr lang="en-US" dirty="0" smtClean="0">
                <a:latin typeface="Avenir Light"/>
                <a:cs typeface="Avenir Light"/>
              </a:rPr>
              <a:t>Why is voter registration important?</a:t>
            </a:r>
            <a:endParaRPr lang="en-US" dirty="0">
              <a:latin typeface="Avenir Light"/>
              <a:cs typeface="Avenir Light"/>
            </a:endParaRPr>
          </a:p>
        </p:txBody>
      </p:sp>
    </p:spTree>
    <p:extLst>
      <p:ext uri="{BB962C8B-B14F-4D97-AF65-F5344CB8AC3E}">
        <p14:creationId xmlns:p14="http://schemas.microsoft.com/office/powerpoint/2010/main" val="36684863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02405"/>
            <a:ext cx="8229600" cy="1143000"/>
          </a:xfrm>
        </p:spPr>
        <p:txBody>
          <a:bodyPr>
            <a:noAutofit/>
          </a:bodyPr>
          <a:lstStyle/>
          <a:p>
            <a:r>
              <a:rPr lang="en-US" sz="9600" b="1" dirty="0" smtClean="0"/>
              <a:t>QUIZ!</a:t>
            </a:r>
            <a:endParaRPr lang="en-US" sz="9600" b="1" dirty="0"/>
          </a:p>
        </p:txBody>
      </p:sp>
    </p:spTree>
    <p:extLst>
      <p:ext uri="{BB962C8B-B14F-4D97-AF65-F5344CB8AC3E}">
        <p14:creationId xmlns:p14="http://schemas.microsoft.com/office/powerpoint/2010/main" val="6226001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1099" y="94080"/>
            <a:ext cx="8889238" cy="2069749"/>
          </a:xfrm>
        </p:spPr>
        <p:txBody>
          <a:bodyPr>
            <a:noAutofit/>
          </a:bodyPr>
          <a:lstStyle/>
          <a:p>
            <a:pPr algn="ctr"/>
            <a:r>
              <a:rPr lang="en-US" sz="3800" b="1" dirty="0">
                <a:latin typeface="Avenir Heavy"/>
                <a:cs typeface="Avenir Heavy"/>
              </a:rPr>
              <a:t>A</a:t>
            </a:r>
            <a:r>
              <a:rPr lang="en-US" sz="3800" b="1" dirty="0" smtClean="0">
                <a:latin typeface="Avenir Heavy"/>
                <a:cs typeface="Avenir Heavy"/>
              </a:rPr>
              <a:t>dditional </a:t>
            </a:r>
            <a:r>
              <a:rPr lang="en-US" sz="3800" b="1" dirty="0">
                <a:latin typeface="Avenir Heavy"/>
                <a:cs typeface="Avenir Heavy"/>
              </a:rPr>
              <a:t>considerations regarding </a:t>
            </a:r>
            <a:r>
              <a:rPr lang="en-US" sz="3800" b="1" dirty="0" smtClean="0">
                <a:latin typeface="Avenir Heavy"/>
                <a:cs typeface="Avenir Heavy"/>
              </a:rPr>
              <a:t>voter </a:t>
            </a:r>
            <a:r>
              <a:rPr lang="en-US" sz="3800" b="1" dirty="0">
                <a:latin typeface="Avenir Heavy"/>
                <a:cs typeface="Avenir Heavy"/>
              </a:rPr>
              <a:t>r</a:t>
            </a:r>
            <a:r>
              <a:rPr lang="en-US" sz="3800" b="1" dirty="0" smtClean="0">
                <a:latin typeface="Avenir Heavy"/>
                <a:cs typeface="Avenir Heavy"/>
              </a:rPr>
              <a:t>egistration </a:t>
            </a:r>
            <a:r>
              <a:rPr lang="en-US" sz="4400" dirty="0"/>
              <a:t/>
            </a:r>
            <a:br>
              <a:rPr lang="en-US" sz="4400" dirty="0"/>
            </a:br>
            <a:r>
              <a:rPr lang="en-US" sz="3200" dirty="0" smtClean="0">
                <a:solidFill>
                  <a:srgbClr val="3D68A2"/>
                </a:solidFill>
                <a:latin typeface="Avenir Medium"/>
                <a:cs typeface="Avenir Medium"/>
              </a:rPr>
              <a:t>Activity</a:t>
            </a:r>
            <a:r>
              <a:rPr lang="en-US" sz="3200" dirty="0">
                <a:solidFill>
                  <a:srgbClr val="3D68A2"/>
                </a:solidFill>
                <a:latin typeface="Avenir Medium"/>
                <a:cs typeface="Avenir Medium"/>
              </a:rPr>
              <a:t>:</a:t>
            </a:r>
            <a:endParaRPr lang="en-US" sz="2800" dirty="0">
              <a:solidFill>
                <a:srgbClr val="3D68A2"/>
              </a:solidFill>
              <a:latin typeface="Avenir Medium"/>
              <a:cs typeface="Avenir Medium"/>
            </a:endParaRPr>
          </a:p>
        </p:txBody>
      </p:sp>
      <p:sp>
        <p:nvSpPr>
          <p:cNvPr id="3" name="Content Placeholder 2"/>
          <p:cNvSpPr>
            <a:spLocks noGrp="1"/>
          </p:cNvSpPr>
          <p:nvPr>
            <p:ph idx="1"/>
          </p:nvPr>
        </p:nvSpPr>
        <p:spPr>
          <a:xfrm>
            <a:off x="457200" y="2195189"/>
            <a:ext cx="8229600" cy="2101109"/>
          </a:xfrm>
        </p:spPr>
        <p:txBody>
          <a:bodyPr>
            <a:normAutofit fontScale="92500"/>
          </a:bodyPr>
          <a:lstStyle/>
          <a:p>
            <a:pPr marL="514350" indent="-514350">
              <a:lnSpc>
                <a:spcPct val="120000"/>
              </a:lnSpc>
              <a:buFont typeface="+mj-lt"/>
              <a:buAutoNum type="arabicPeriod"/>
            </a:pPr>
            <a:r>
              <a:rPr lang="en-US" sz="2600" dirty="0" smtClean="0">
                <a:solidFill>
                  <a:srgbClr val="000000"/>
                </a:solidFill>
                <a:latin typeface="Avenir Book"/>
                <a:cs typeface="Avenir Book"/>
              </a:rPr>
              <a:t>You have a plate of cookies in your office and you only give cookies to the people who register to vote. </a:t>
            </a:r>
            <a:br>
              <a:rPr lang="en-US" sz="2600" dirty="0" smtClean="0">
                <a:solidFill>
                  <a:srgbClr val="000000"/>
                </a:solidFill>
                <a:latin typeface="Avenir Book"/>
                <a:cs typeface="Avenir Book"/>
              </a:rPr>
            </a:br>
            <a:r>
              <a:rPr lang="en-US" sz="2600" dirty="0" smtClean="0">
                <a:solidFill>
                  <a:srgbClr val="000000"/>
                </a:solidFill>
                <a:latin typeface="Avenir Book"/>
                <a:cs typeface="Avenir Book"/>
              </a:rPr>
              <a:t>                   </a:t>
            </a:r>
          </a:p>
          <a:p>
            <a:pPr marL="0" indent="0">
              <a:lnSpc>
                <a:spcPct val="120000"/>
              </a:lnSpc>
              <a:buNone/>
            </a:pPr>
            <a:r>
              <a:rPr lang="en-US" sz="2600" dirty="0">
                <a:solidFill>
                  <a:srgbClr val="000000"/>
                </a:solidFill>
                <a:latin typeface="Avenir Book"/>
                <a:cs typeface="Avenir Book"/>
              </a:rPr>
              <a:t>	</a:t>
            </a:r>
            <a:r>
              <a:rPr lang="en-US" sz="2600" dirty="0" smtClean="0">
                <a:solidFill>
                  <a:srgbClr val="000000"/>
                </a:solidFill>
                <a:latin typeface="Avenir Book"/>
                <a:cs typeface="Avenir Book"/>
              </a:rPr>
              <a:t>			 Allowed            OR                   Not Allowed</a:t>
            </a:r>
          </a:p>
          <a:p>
            <a:pPr marL="0" indent="0">
              <a:buNone/>
            </a:pPr>
            <a:endParaRPr lang="en-US" sz="2600" dirty="0">
              <a:solidFill>
                <a:srgbClr val="000000"/>
              </a:solidFill>
              <a:latin typeface="Avenir Book"/>
              <a:cs typeface="Avenir Book"/>
            </a:endParaRPr>
          </a:p>
          <a:p>
            <a:pPr marL="514350" indent="-514350">
              <a:buFont typeface="+mj-lt"/>
              <a:buAutoNum type="arabicPeriod"/>
            </a:pPr>
            <a:endParaRPr lang="en-US" sz="3000" dirty="0">
              <a:solidFill>
                <a:srgbClr val="000000"/>
              </a:solidFill>
            </a:endParaRPr>
          </a:p>
        </p:txBody>
      </p:sp>
      <p:sp>
        <p:nvSpPr>
          <p:cNvPr id="2" name="TextBox 1"/>
          <p:cNvSpPr txBox="1"/>
          <p:nvPr/>
        </p:nvSpPr>
        <p:spPr>
          <a:xfrm>
            <a:off x="457200" y="4296298"/>
            <a:ext cx="8229600" cy="1846659"/>
          </a:xfrm>
          <a:prstGeom prst="rect">
            <a:avLst/>
          </a:prstGeom>
          <a:noFill/>
        </p:spPr>
        <p:txBody>
          <a:bodyPr wrap="square" rtlCol="0">
            <a:spAutoFit/>
          </a:bodyPr>
          <a:lstStyle/>
          <a:p>
            <a:pPr marL="457200" indent="-457200">
              <a:buFont typeface="+mj-lt"/>
              <a:buAutoNum type="arabicPeriod" startAt="2"/>
            </a:pPr>
            <a:r>
              <a:rPr lang="en-US" sz="2400" dirty="0" smtClean="0">
                <a:solidFill>
                  <a:srgbClr val="000000"/>
                </a:solidFill>
                <a:latin typeface="Avenir Book"/>
                <a:cs typeface="Avenir Book"/>
              </a:rPr>
              <a:t>An client has </a:t>
            </a:r>
            <a:r>
              <a:rPr lang="en-US" sz="2400" dirty="0">
                <a:solidFill>
                  <a:srgbClr val="000000"/>
                </a:solidFill>
                <a:latin typeface="Avenir Book"/>
                <a:cs typeface="Avenir Book"/>
              </a:rPr>
              <a:t>an accent and the </a:t>
            </a:r>
            <a:r>
              <a:rPr lang="en-US" sz="2400" dirty="0" smtClean="0">
                <a:solidFill>
                  <a:srgbClr val="000000"/>
                </a:solidFill>
                <a:latin typeface="Avenir Book"/>
                <a:cs typeface="Avenir Book"/>
              </a:rPr>
              <a:t>nonprofit staffer </a:t>
            </a:r>
            <a:r>
              <a:rPr lang="en-US" sz="2400" dirty="0" smtClean="0">
                <a:latin typeface="Avenir Book"/>
                <a:cs typeface="Avenir Book"/>
              </a:rPr>
              <a:t>decides</a:t>
            </a:r>
            <a:r>
              <a:rPr lang="en-US" sz="2400" dirty="0" smtClean="0">
                <a:solidFill>
                  <a:srgbClr val="000000"/>
                </a:solidFill>
                <a:latin typeface="Avenir Book"/>
                <a:cs typeface="Avenir Book"/>
              </a:rPr>
              <a:t> </a:t>
            </a:r>
            <a:r>
              <a:rPr lang="en-US" sz="2400" dirty="0">
                <a:solidFill>
                  <a:srgbClr val="000000"/>
                </a:solidFill>
                <a:latin typeface="Avenir Book"/>
                <a:cs typeface="Avenir Book"/>
              </a:rPr>
              <a:t>to skip the voter registration question</a:t>
            </a:r>
            <a:r>
              <a:rPr lang="en-US" sz="2400" dirty="0" smtClean="0">
                <a:solidFill>
                  <a:srgbClr val="000000"/>
                </a:solidFill>
                <a:latin typeface="Avenir Book"/>
                <a:cs typeface="Avenir Book"/>
              </a:rPr>
              <a:t>.</a:t>
            </a:r>
          </a:p>
          <a:p>
            <a:pPr marL="457200" indent="-457200">
              <a:buFont typeface="+mj-lt"/>
              <a:buAutoNum type="arabicPeriod" startAt="2"/>
            </a:pPr>
            <a:endParaRPr lang="en-US" sz="2400" dirty="0">
              <a:solidFill>
                <a:srgbClr val="000000"/>
              </a:solidFill>
              <a:latin typeface="Avenir Book"/>
              <a:cs typeface="Avenir Book"/>
            </a:endParaRPr>
          </a:p>
          <a:p>
            <a:r>
              <a:rPr lang="en-US" sz="2400" dirty="0">
                <a:solidFill>
                  <a:srgbClr val="000000"/>
                </a:solidFill>
                <a:latin typeface="Avenir Book"/>
                <a:cs typeface="Avenir Book"/>
              </a:rPr>
              <a:t>                 </a:t>
            </a:r>
            <a:r>
              <a:rPr lang="en-US" sz="2400" dirty="0" smtClean="0">
                <a:solidFill>
                  <a:srgbClr val="000000"/>
                </a:solidFill>
                <a:latin typeface="Avenir Book"/>
                <a:cs typeface="Avenir Book"/>
              </a:rPr>
              <a:t>   Allowed            OR                    Not </a:t>
            </a:r>
            <a:r>
              <a:rPr lang="en-US" sz="2400" dirty="0">
                <a:solidFill>
                  <a:srgbClr val="000000"/>
                </a:solidFill>
                <a:latin typeface="Avenir Book"/>
                <a:cs typeface="Avenir Book"/>
              </a:rPr>
              <a:t>Allowed</a:t>
            </a:r>
          </a:p>
          <a:p>
            <a:endParaRPr lang="en-US" dirty="0">
              <a:solidFill>
                <a:srgbClr val="FF0000"/>
              </a:solidFill>
              <a:latin typeface="Avenir Book"/>
              <a:cs typeface="Avenir Book"/>
            </a:endParaRPr>
          </a:p>
        </p:txBody>
      </p:sp>
      <p:pic>
        <p:nvPicPr>
          <p:cNvPr id="5" name="Picture 4"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1595106" y="3645360"/>
            <a:ext cx="475142" cy="475142"/>
          </a:xfrm>
          <a:prstGeom prst="rect">
            <a:avLst/>
          </a:prstGeom>
        </p:spPr>
      </p:pic>
      <p:pic>
        <p:nvPicPr>
          <p:cNvPr id="6" name="Picture 5"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5797089" y="3658616"/>
            <a:ext cx="475142" cy="475142"/>
          </a:xfrm>
          <a:prstGeom prst="rect">
            <a:avLst/>
          </a:prstGeom>
        </p:spPr>
      </p:pic>
      <p:pic>
        <p:nvPicPr>
          <p:cNvPr id="7" name="Picture 6"/>
          <p:cNvPicPr>
            <a:picLocks noChangeAspect="1"/>
          </p:cNvPicPr>
          <p:nvPr/>
        </p:nvPicPr>
        <p:blipFill>
          <a:blip r:embed="rId4" cstate="screen">
            <a:extLst>
              <a:ext uri="{BEBA8EAE-BF5A-486C-A8C5-ECC9F3942E4B}">
                <a14:imgProps xmlns:a14="http://schemas.microsoft.com/office/drawing/2010/main">
                  <a14:imgLayer r:embed="rId5">
                    <a14:imgEffect>
                      <a14:backgroundRemoval t="218" b="99127" l="0" r="99773"/>
                    </a14:imgEffect>
                  </a14:imgLayer>
                </a14:imgProps>
              </a:ext>
              <a:ext uri="{28A0092B-C50C-407E-A947-70E740481C1C}">
                <a14:useLocalDpi xmlns:a14="http://schemas.microsoft.com/office/drawing/2010/main"/>
              </a:ext>
            </a:extLst>
          </a:blip>
          <a:stretch>
            <a:fillRect/>
          </a:stretch>
        </p:blipFill>
        <p:spPr>
          <a:xfrm>
            <a:off x="5932173" y="3557134"/>
            <a:ext cx="443958" cy="462119"/>
          </a:xfrm>
          <a:prstGeom prst="rect">
            <a:avLst/>
          </a:prstGeom>
        </p:spPr>
      </p:pic>
      <p:pic>
        <p:nvPicPr>
          <p:cNvPr id="8" name="Picture 7"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1595106" y="5431737"/>
            <a:ext cx="475142" cy="475142"/>
          </a:xfrm>
          <a:prstGeom prst="rect">
            <a:avLst/>
          </a:prstGeom>
        </p:spPr>
      </p:pic>
      <p:pic>
        <p:nvPicPr>
          <p:cNvPr id="9" name="Picture 8"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5797090" y="5416057"/>
            <a:ext cx="475142" cy="475142"/>
          </a:xfrm>
          <a:prstGeom prst="rect">
            <a:avLst/>
          </a:prstGeom>
        </p:spPr>
      </p:pic>
      <p:pic>
        <p:nvPicPr>
          <p:cNvPr id="10" name="Picture 9"/>
          <p:cNvPicPr>
            <a:picLocks noChangeAspect="1"/>
          </p:cNvPicPr>
          <p:nvPr/>
        </p:nvPicPr>
        <p:blipFill>
          <a:blip r:embed="rId4" cstate="screen">
            <a:extLst>
              <a:ext uri="{BEBA8EAE-BF5A-486C-A8C5-ECC9F3942E4B}">
                <a14:imgProps xmlns:a14="http://schemas.microsoft.com/office/drawing/2010/main">
                  <a14:imgLayer r:embed="rId5">
                    <a14:imgEffect>
                      <a14:backgroundRemoval t="218" b="99127" l="0" r="99773"/>
                    </a14:imgEffect>
                  </a14:imgLayer>
                </a14:imgProps>
              </a:ext>
              <a:ext uri="{28A0092B-C50C-407E-A947-70E740481C1C}">
                <a14:useLocalDpi xmlns:a14="http://schemas.microsoft.com/office/drawing/2010/main"/>
              </a:ext>
            </a:extLst>
          </a:blip>
          <a:stretch>
            <a:fillRect/>
          </a:stretch>
        </p:blipFill>
        <p:spPr>
          <a:xfrm>
            <a:off x="5932173" y="5321977"/>
            <a:ext cx="443958" cy="462119"/>
          </a:xfrm>
          <a:prstGeom prst="rect">
            <a:avLst/>
          </a:prstGeom>
        </p:spPr>
      </p:pic>
    </p:spTree>
    <p:extLst>
      <p:ext uri="{BB962C8B-B14F-4D97-AF65-F5344CB8AC3E}">
        <p14:creationId xmlns:p14="http://schemas.microsoft.com/office/powerpoint/2010/main" val="33841228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900" decel="100000" fill="hold"/>
                                        <p:tgtEl>
                                          <p:spTgt spid="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8" presetID="37"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900" decel="100000" fill="hold"/>
                                        <p:tgtEl>
                                          <p:spTgt spid="5"/>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24" presetID="37" presetClass="entr" presetSubtype="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900" decel="100000" fill="hold"/>
                                        <p:tgtEl>
                                          <p:spTgt spid="6"/>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5" presetClass="entr" presetSubtype="0" fill="hold" nodeType="click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7" dur="1000" fill="hold"/>
                                        <p:tgtEl>
                                          <p:spTgt spid="7"/>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37" presetClass="entr" presetSubtype="0" fill="hold" grpId="0" nodeType="click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fade">
                                      <p:cBhvr>
                                        <p:cTn id="46" dur="1000"/>
                                        <p:tgtEl>
                                          <p:spTgt spid="2"/>
                                        </p:tgtEl>
                                      </p:cBhvr>
                                    </p:animEffect>
                                    <p:anim calcmode="lin" valueType="num">
                                      <p:cBhvr>
                                        <p:cTn id="47" dur="1000" fill="hold"/>
                                        <p:tgtEl>
                                          <p:spTgt spid="2"/>
                                        </p:tgtEl>
                                        <p:attrNameLst>
                                          <p:attrName>ppt_x</p:attrName>
                                        </p:attrNameLst>
                                      </p:cBhvr>
                                      <p:tavLst>
                                        <p:tav tm="0">
                                          <p:val>
                                            <p:strVal val="#ppt_x"/>
                                          </p:val>
                                        </p:tav>
                                        <p:tav tm="100000">
                                          <p:val>
                                            <p:strVal val="#ppt_x"/>
                                          </p:val>
                                        </p:tav>
                                      </p:tavLst>
                                    </p:anim>
                                    <p:anim calcmode="lin" valueType="num">
                                      <p:cBhvr>
                                        <p:cTn id="48" dur="900" decel="100000" fill="hold"/>
                                        <p:tgtEl>
                                          <p:spTgt spid="2"/>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50" presetID="37" presetClass="entr" presetSubtype="0"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000"/>
                                        <p:tgtEl>
                                          <p:spTgt spid="8"/>
                                        </p:tgtEl>
                                      </p:cBhvr>
                                    </p:animEffect>
                                    <p:anim calcmode="lin" valueType="num">
                                      <p:cBhvr>
                                        <p:cTn id="53" dur="1000" fill="hold"/>
                                        <p:tgtEl>
                                          <p:spTgt spid="8"/>
                                        </p:tgtEl>
                                        <p:attrNameLst>
                                          <p:attrName>ppt_x</p:attrName>
                                        </p:attrNameLst>
                                      </p:cBhvr>
                                      <p:tavLst>
                                        <p:tav tm="0">
                                          <p:val>
                                            <p:strVal val="#ppt_x"/>
                                          </p:val>
                                        </p:tav>
                                        <p:tav tm="100000">
                                          <p:val>
                                            <p:strVal val="#ppt_x"/>
                                          </p:val>
                                        </p:tav>
                                      </p:tavLst>
                                    </p:anim>
                                    <p:anim calcmode="lin" valueType="num">
                                      <p:cBhvr>
                                        <p:cTn id="54" dur="900" decel="100000" fill="hold"/>
                                        <p:tgtEl>
                                          <p:spTgt spid="8"/>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56" presetID="37" presetClass="entr" presetSubtype="0" fill="hold"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fade">
                                      <p:cBhvr>
                                        <p:cTn id="58" dur="1000"/>
                                        <p:tgtEl>
                                          <p:spTgt spid="9"/>
                                        </p:tgtEl>
                                      </p:cBhvr>
                                    </p:animEffect>
                                    <p:anim calcmode="lin" valueType="num">
                                      <p:cBhvr>
                                        <p:cTn id="59" dur="1000" fill="hold"/>
                                        <p:tgtEl>
                                          <p:spTgt spid="9"/>
                                        </p:tgtEl>
                                        <p:attrNameLst>
                                          <p:attrName>ppt_x</p:attrName>
                                        </p:attrNameLst>
                                      </p:cBhvr>
                                      <p:tavLst>
                                        <p:tav tm="0">
                                          <p:val>
                                            <p:strVal val="#ppt_x"/>
                                          </p:val>
                                        </p:tav>
                                        <p:tav tm="100000">
                                          <p:val>
                                            <p:strVal val="#ppt_x"/>
                                          </p:val>
                                        </p:tav>
                                      </p:tavLst>
                                    </p:anim>
                                    <p:anim calcmode="lin" valueType="num">
                                      <p:cBhvr>
                                        <p:cTn id="60" dur="900" decel="100000" fill="hold"/>
                                        <p:tgtEl>
                                          <p:spTgt spid="9"/>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5" presetClass="entr" presetSubtype="0" fill="hold" nodeType="clickEffect">
                                  <p:stCondLst>
                                    <p:cond delay="0"/>
                                  </p:stCondLst>
                                  <p:childTnLst>
                                    <p:set>
                                      <p:cBhvr>
                                        <p:cTn id="65" dur="1" fill="hold">
                                          <p:stCondLst>
                                            <p:cond delay="0"/>
                                          </p:stCondLst>
                                        </p:cTn>
                                        <p:tgtEl>
                                          <p:spTgt spid="10"/>
                                        </p:tgtEl>
                                        <p:attrNameLst>
                                          <p:attrName>style.visibility</p:attrName>
                                        </p:attrNameLst>
                                      </p:cBhvr>
                                      <p:to>
                                        <p:strVal val="visible"/>
                                      </p:to>
                                    </p:set>
                                    <p:anim calcmode="lin" valueType="num">
                                      <p:cBhvr>
                                        <p:cTn id="66"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67"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68"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69" dur="1000" fill="hold"/>
                                        <p:tgtEl>
                                          <p:spTgt spid="10"/>
                                        </p:tgtEl>
                                        <p:attrNameLst>
                                          <p:attrName>ppt_h</p:attrName>
                                        </p:attrNameLst>
                                      </p:cBhvr>
                                      <p:tavLst>
                                        <p:tav tm="0">
                                          <p:val>
                                            <p:strVal val="#ppt_h"/>
                                          </p:val>
                                        </p:tav>
                                        <p:tav tm="100000">
                                          <p:val>
                                            <p:strVal val="#ppt_h"/>
                                          </p:val>
                                        </p:tav>
                                      </p:tavLst>
                                    </p:anim>
                                    <p:anim calcmode="lin" valueType="num">
                                      <p:cBhvr>
                                        <p:cTn id="70"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71"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72"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73" dur="1000" decel="50000">
                                          <p:stCondLst>
                                            <p:cond delay="0"/>
                                          </p:stCondLst>
                                        </p:cTn>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1099" y="94080"/>
            <a:ext cx="8889238" cy="2069749"/>
          </a:xfrm>
        </p:spPr>
        <p:txBody>
          <a:bodyPr>
            <a:noAutofit/>
          </a:bodyPr>
          <a:lstStyle/>
          <a:p>
            <a:pPr algn="ctr"/>
            <a:r>
              <a:rPr lang="en-US" sz="3800" b="1" dirty="0">
                <a:latin typeface="Avenir Heavy"/>
                <a:cs typeface="Avenir Heavy"/>
              </a:rPr>
              <a:t>A</a:t>
            </a:r>
            <a:r>
              <a:rPr lang="en-US" sz="3800" b="1" dirty="0" smtClean="0">
                <a:latin typeface="Avenir Heavy"/>
                <a:cs typeface="Avenir Heavy"/>
              </a:rPr>
              <a:t>dditional </a:t>
            </a:r>
            <a:r>
              <a:rPr lang="en-US" sz="3800" b="1" dirty="0">
                <a:latin typeface="Avenir Heavy"/>
                <a:cs typeface="Avenir Heavy"/>
              </a:rPr>
              <a:t>considerations regarding </a:t>
            </a:r>
            <a:r>
              <a:rPr lang="en-US" sz="3800" b="1" dirty="0" smtClean="0">
                <a:latin typeface="Avenir Heavy"/>
                <a:cs typeface="Avenir Heavy"/>
              </a:rPr>
              <a:t>voter </a:t>
            </a:r>
            <a:r>
              <a:rPr lang="en-US" sz="3800" b="1" dirty="0">
                <a:latin typeface="Avenir Heavy"/>
                <a:cs typeface="Avenir Heavy"/>
              </a:rPr>
              <a:t>r</a:t>
            </a:r>
            <a:r>
              <a:rPr lang="en-US" sz="3800" b="1" dirty="0" smtClean="0">
                <a:latin typeface="Avenir Heavy"/>
                <a:cs typeface="Avenir Heavy"/>
              </a:rPr>
              <a:t>egistration </a:t>
            </a:r>
            <a:r>
              <a:rPr lang="en-US" sz="4400" dirty="0"/>
              <a:t/>
            </a:r>
            <a:br>
              <a:rPr lang="en-US" sz="4400" dirty="0"/>
            </a:br>
            <a:r>
              <a:rPr lang="en-US" sz="3200" dirty="0" smtClean="0">
                <a:solidFill>
                  <a:srgbClr val="3D68A2"/>
                </a:solidFill>
                <a:latin typeface="Avenir Medium"/>
                <a:cs typeface="Avenir Medium"/>
              </a:rPr>
              <a:t>Activity</a:t>
            </a:r>
            <a:r>
              <a:rPr lang="en-US" sz="3200" dirty="0">
                <a:solidFill>
                  <a:srgbClr val="3D68A2"/>
                </a:solidFill>
                <a:latin typeface="Avenir Medium"/>
                <a:cs typeface="Avenir Medium"/>
              </a:rPr>
              <a:t>:</a:t>
            </a:r>
            <a:endParaRPr lang="en-US" sz="2800" dirty="0">
              <a:solidFill>
                <a:srgbClr val="3D68A2"/>
              </a:solidFill>
              <a:latin typeface="Avenir Medium"/>
              <a:cs typeface="Avenir Medium"/>
            </a:endParaRPr>
          </a:p>
        </p:txBody>
      </p:sp>
      <p:sp>
        <p:nvSpPr>
          <p:cNvPr id="3" name="Content Placeholder 2"/>
          <p:cNvSpPr>
            <a:spLocks noGrp="1"/>
          </p:cNvSpPr>
          <p:nvPr>
            <p:ph idx="1"/>
          </p:nvPr>
        </p:nvSpPr>
        <p:spPr>
          <a:xfrm>
            <a:off x="457200" y="2195189"/>
            <a:ext cx="8229600" cy="1747695"/>
          </a:xfrm>
        </p:spPr>
        <p:txBody>
          <a:bodyPr>
            <a:normAutofit fontScale="92500"/>
          </a:bodyPr>
          <a:lstStyle/>
          <a:p>
            <a:pPr marL="457200" indent="-457200">
              <a:buFont typeface="+mj-lt"/>
              <a:buAutoNum type="arabicPeriod" startAt="3"/>
            </a:pPr>
            <a:r>
              <a:rPr lang="en-US" sz="2600" dirty="0">
                <a:solidFill>
                  <a:srgbClr val="000000"/>
                </a:solidFill>
                <a:latin typeface="Avenir Book"/>
                <a:cs typeface="Avenir Book"/>
              </a:rPr>
              <a:t>Your client wants to fill out a form for </a:t>
            </a:r>
            <a:r>
              <a:rPr lang="en-US" sz="2600" dirty="0" smtClean="0">
                <a:solidFill>
                  <a:srgbClr val="000000"/>
                </a:solidFill>
                <a:latin typeface="Avenir Book"/>
                <a:cs typeface="Avenir Book"/>
              </a:rPr>
              <a:t>her bingo partner (who isn’t in the office).</a:t>
            </a:r>
            <a:endParaRPr lang="en-US" sz="2600" dirty="0">
              <a:solidFill>
                <a:srgbClr val="000000"/>
              </a:solidFill>
              <a:latin typeface="Avenir Book"/>
              <a:cs typeface="Avenir Book"/>
            </a:endParaRPr>
          </a:p>
          <a:p>
            <a:pPr marL="0" indent="0">
              <a:buNone/>
            </a:pPr>
            <a:r>
              <a:rPr lang="en-US" sz="2600" dirty="0" smtClean="0">
                <a:solidFill>
                  <a:srgbClr val="000000"/>
                </a:solidFill>
                <a:latin typeface="Avenir Book"/>
                <a:cs typeface="Avenir Book"/>
              </a:rPr>
              <a:t/>
            </a:r>
            <a:br>
              <a:rPr lang="en-US" sz="2600" dirty="0" smtClean="0">
                <a:solidFill>
                  <a:srgbClr val="000000"/>
                </a:solidFill>
                <a:latin typeface="Avenir Book"/>
                <a:cs typeface="Avenir Book"/>
              </a:rPr>
            </a:br>
            <a:r>
              <a:rPr lang="en-US" sz="2600" dirty="0" smtClean="0">
                <a:solidFill>
                  <a:srgbClr val="000000"/>
                </a:solidFill>
                <a:latin typeface="Avenir Book"/>
                <a:cs typeface="Avenir Book"/>
              </a:rPr>
              <a:t>                    Allowed            OR                   Not Allowed</a:t>
            </a:r>
          </a:p>
          <a:p>
            <a:pPr marL="0" indent="0">
              <a:buNone/>
            </a:pPr>
            <a:endParaRPr lang="en-US" sz="2600" dirty="0">
              <a:solidFill>
                <a:srgbClr val="000000"/>
              </a:solidFill>
              <a:latin typeface="Avenir Book"/>
              <a:cs typeface="Avenir Book"/>
            </a:endParaRPr>
          </a:p>
          <a:p>
            <a:pPr marL="514350" indent="-514350">
              <a:buFont typeface="+mj-lt"/>
              <a:buAutoNum type="arabicPeriod"/>
            </a:pPr>
            <a:endParaRPr lang="en-US" sz="3000" dirty="0">
              <a:solidFill>
                <a:srgbClr val="000000"/>
              </a:solidFill>
            </a:endParaRPr>
          </a:p>
        </p:txBody>
      </p:sp>
      <p:sp>
        <p:nvSpPr>
          <p:cNvPr id="2" name="TextBox 1"/>
          <p:cNvSpPr txBox="1"/>
          <p:nvPr/>
        </p:nvSpPr>
        <p:spPr>
          <a:xfrm>
            <a:off x="457200" y="4296298"/>
            <a:ext cx="8229600" cy="2215991"/>
          </a:xfrm>
          <a:prstGeom prst="rect">
            <a:avLst/>
          </a:prstGeom>
          <a:noFill/>
        </p:spPr>
        <p:txBody>
          <a:bodyPr wrap="square" rtlCol="0">
            <a:spAutoFit/>
          </a:bodyPr>
          <a:lstStyle/>
          <a:p>
            <a:pPr marL="457200" indent="-457200">
              <a:buFont typeface="+mj-lt"/>
              <a:buAutoNum type="arabicPeriod" startAt="4"/>
            </a:pPr>
            <a:r>
              <a:rPr lang="en-US" sz="2400" dirty="0">
                <a:solidFill>
                  <a:srgbClr val="000000"/>
                </a:solidFill>
                <a:latin typeface="Avenir Book"/>
                <a:cs typeface="Avenir Book"/>
              </a:rPr>
              <a:t>A client </a:t>
            </a:r>
            <a:r>
              <a:rPr lang="en-US" sz="2400" dirty="0" smtClean="0">
                <a:solidFill>
                  <a:srgbClr val="000000"/>
                </a:solidFill>
                <a:latin typeface="Avenir Book"/>
                <a:cs typeface="Avenir Book"/>
              </a:rPr>
              <a:t>forgets to write the date on the voter registration form so a staff member writes it for them after they’ve left.</a:t>
            </a:r>
          </a:p>
          <a:p>
            <a:endParaRPr lang="en-US" sz="2400" dirty="0">
              <a:solidFill>
                <a:srgbClr val="000000"/>
              </a:solidFill>
              <a:latin typeface="Avenir Book"/>
              <a:cs typeface="Avenir Book"/>
            </a:endParaRPr>
          </a:p>
          <a:p>
            <a:r>
              <a:rPr lang="en-US" sz="2400" dirty="0">
                <a:solidFill>
                  <a:srgbClr val="000000"/>
                </a:solidFill>
                <a:latin typeface="Avenir Book"/>
                <a:cs typeface="Avenir Book"/>
              </a:rPr>
              <a:t>                 </a:t>
            </a:r>
            <a:r>
              <a:rPr lang="en-US" sz="2400" dirty="0" smtClean="0">
                <a:solidFill>
                  <a:srgbClr val="000000"/>
                </a:solidFill>
                <a:latin typeface="Avenir Book"/>
                <a:cs typeface="Avenir Book"/>
              </a:rPr>
              <a:t>   Allowed            OR                    Not </a:t>
            </a:r>
            <a:r>
              <a:rPr lang="en-US" sz="2400" dirty="0">
                <a:solidFill>
                  <a:srgbClr val="000000"/>
                </a:solidFill>
                <a:latin typeface="Avenir Book"/>
                <a:cs typeface="Avenir Book"/>
              </a:rPr>
              <a:t>Allowed</a:t>
            </a:r>
          </a:p>
          <a:p>
            <a:endParaRPr lang="en-US" dirty="0">
              <a:solidFill>
                <a:srgbClr val="FF0000"/>
              </a:solidFill>
              <a:latin typeface="Avenir Book"/>
              <a:cs typeface="Avenir Book"/>
            </a:endParaRPr>
          </a:p>
        </p:txBody>
      </p:sp>
      <p:pic>
        <p:nvPicPr>
          <p:cNvPr id="5" name="Picture 4"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1595106" y="3420702"/>
            <a:ext cx="475142" cy="475142"/>
          </a:xfrm>
          <a:prstGeom prst="rect">
            <a:avLst/>
          </a:prstGeom>
        </p:spPr>
      </p:pic>
      <p:pic>
        <p:nvPicPr>
          <p:cNvPr id="6" name="Picture 5"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5741550" y="3379689"/>
            <a:ext cx="475142" cy="475142"/>
          </a:xfrm>
          <a:prstGeom prst="rect">
            <a:avLst/>
          </a:prstGeom>
        </p:spPr>
      </p:pic>
      <p:pic>
        <p:nvPicPr>
          <p:cNvPr id="7" name="Picture 6"/>
          <p:cNvPicPr>
            <a:picLocks noChangeAspect="1"/>
          </p:cNvPicPr>
          <p:nvPr/>
        </p:nvPicPr>
        <p:blipFill>
          <a:blip r:embed="rId4" cstate="screen">
            <a:extLst>
              <a:ext uri="{BEBA8EAE-BF5A-486C-A8C5-ECC9F3942E4B}">
                <a14:imgProps xmlns:a14="http://schemas.microsoft.com/office/drawing/2010/main">
                  <a14:imgLayer r:embed="rId5">
                    <a14:imgEffect>
                      <a14:backgroundRemoval t="218" b="99127" l="0" r="99773"/>
                    </a14:imgEffect>
                  </a14:imgLayer>
                </a14:imgProps>
              </a:ext>
              <a:ext uri="{28A0092B-C50C-407E-A947-70E740481C1C}">
                <a14:useLocalDpi xmlns:a14="http://schemas.microsoft.com/office/drawing/2010/main"/>
              </a:ext>
            </a:extLst>
          </a:blip>
          <a:stretch>
            <a:fillRect/>
          </a:stretch>
        </p:blipFill>
        <p:spPr>
          <a:xfrm>
            <a:off x="5866974" y="3282063"/>
            <a:ext cx="443958" cy="462119"/>
          </a:xfrm>
          <a:prstGeom prst="rect">
            <a:avLst/>
          </a:prstGeom>
        </p:spPr>
      </p:pic>
      <p:pic>
        <p:nvPicPr>
          <p:cNvPr id="8" name="Picture 7"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1595106" y="5792377"/>
            <a:ext cx="475142" cy="475142"/>
          </a:xfrm>
          <a:prstGeom prst="rect">
            <a:avLst/>
          </a:prstGeom>
        </p:spPr>
      </p:pic>
      <p:pic>
        <p:nvPicPr>
          <p:cNvPr id="9" name="Picture 8"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5797090" y="5761017"/>
            <a:ext cx="475142" cy="475142"/>
          </a:xfrm>
          <a:prstGeom prst="rect">
            <a:avLst/>
          </a:prstGeom>
        </p:spPr>
      </p:pic>
      <p:pic>
        <p:nvPicPr>
          <p:cNvPr id="10" name="Picture 9"/>
          <p:cNvPicPr>
            <a:picLocks noChangeAspect="1"/>
          </p:cNvPicPr>
          <p:nvPr/>
        </p:nvPicPr>
        <p:blipFill>
          <a:blip r:embed="rId4" cstate="screen">
            <a:extLst>
              <a:ext uri="{BEBA8EAE-BF5A-486C-A8C5-ECC9F3942E4B}">
                <a14:imgProps xmlns:a14="http://schemas.microsoft.com/office/drawing/2010/main">
                  <a14:imgLayer r:embed="rId5">
                    <a14:imgEffect>
                      <a14:backgroundRemoval t="218" b="99127" l="0" r="99773"/>
                    </a14:imgEffect>
                  </a14:imgLayer>
                </a14:imgProps>
              </a:ext>
              <a:ext uri="{28A0092B-C50C-407E-A947-70E740481C1C}">
                <a14:useLocalDpi xmlns:a14="http://schemas.microsoft.com/office/drawing/2010/main"/>
              </a:ext>
            </a:extLst>
          </a:blip>
          <a:stretch>
            <a:fillRect/>
          </a:stretch>
        </p:blipFill>
        <p:spPr>
          <a:xfrm>
            <a:off x="5866974" y="5657748"/>
            <a:ext cx="443958" cy="462119"/>
          </a:xfrm>
          <a:prstGeom prst="rect">
            <a:avLst/>
          </a:prstGeom>
        </p:spPr>
      </p:pic>
    </p:spTree>
    <p:extLst>
      <p:ext uri="{BB962C8B-B14F-4D97-AF65-F5344CB8AC3E}">
        <p14:creationId xmlns:p14="http://schemas.microsoft.com/office/powerpoint/2010/main" val="29091073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900" decel="100000" fill="hold"/>
                                        <p:tgtEl>
                                          <p:spTgt spid="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8" presetID="37"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900" decel="100000" fill="hold"/>
                                        <p:tgtEl>
                                          <p:spTgt spid="5"/>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24" presetID="37" presetClass="entr" presetSubtype="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900" decel="100000" fill="hold"/>
                                        <p:tgtEl>
                                          <p:spTgt spid="6"/>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5" presetClass="entr" presetSubtype="0" fill="hold" nodeType="click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7" dur="1000" fill="hold"/>
                                        <p:tgtEl>
                                          <p:spTgt spid="7"/>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37" presetClass="entr" presetSubtype="0" fill="hold" grpId="0" nodeType="click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fade">
                                      <p:cBhvr>
                                        <p:cTn id="46" dur="1000"/>
                                        <p:tgtEl>
                                          <p:spTgt spid="2"/>
                                        </p:tgtEl>
                                      </p:cBhvr>
                                    </p:animEffect>
                                    <p:anim calcmode="lin" valueType="num">
                                      <p:cBhvr>
                                        <p:cTn id="47" dur="1000" fill="hold"/>
                                        <p:tgtEl>
                                          <p:spTgt spid="2"/>
                                        </p:tgtEl>
                                        <p:attrNameLst>
                                          <p:attrName>ppt_x</p:attrName>
                                        </p:attrNameLst>
                                      </p:cBhvr>
                                      <p:tavLst>
                                        <p:tav tm="0">
                                          <p:val>
                                            <p:strVal val="#ppt_x"/>
                                          </p:val>
                                        </p:tav>
                                        <p:tav tm="100000">
                                          <p:val>
                                            <p:strVal val="#ppt_x"/>
                                          </p:val>
                                        </p:tav>
                                      </p:tavLst>
                                    </p:anim>
                                    <p:anim calcmode="lin" valueType="num">
                                      <p:cBhvr>
                                        <p:cTn id="48" dur="900" decel="100000" fill="hold"/>
                                        <p:tgtEl>
                                          <p:spTgt spid="2"/>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50" presetID="37" presetClass="entr" presetSubtype="0"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000"/>
                                        <p:tgtEl>
                                          <p:spTgt spid="8"/>
                                        </p:tgtEl>
                                      </p:cBhvr>
                                    </p:animEffect>
                                    <p:anim calcmode="lin" valueType="num">
                                      <p:cBhvr>
                                        <p:cTn id="53" dur="1000" fill="hold"/>
                                        <p:tgtEl>
                                          <p:spTgt spid="8"/>
                                        </p:tgtEl>
                                        <p:attrNameLst>
                                          <p:attrName>ppt_x</p:attrName>
                                        </p:attrNameLst>
                                      </p:cBhvr>
                                      <p:tavLst>
                                        <p:tav tm="0">
                                          <p:val>
                                            <p:strVal val="#ppt_x"/>
                                          </p:val>
                                        </p:tav>
                                        <p:tav tm="100000">
                                          <p:val>
                                            <p:strVal val="#ppt_x"/>
                                          </p:val>
                                        </p:tav>
                                      </p:tavLst>
                                    </p:anim>
                                    <p:anim calcmode="lin" valueType="num">
                                      <p:cBhvr>
                                        <p:cTn id="54" dur="900" decel="100000" fill="hold"/>
                                        <p:tgtEl>
                                          <p:spTgt spid="8"/>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56" presetID="37" presetClass="entr" presetSubtype="0" fill="hold"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fade">
                                      <p:cBhvr>
                                        <p:cTn id="58" dur="1000"/>
                                        <p:tgtEl>
                                          <p:spTgt spid="9"/>
                                        </p:tgtEl>
                                      </p:cBhvr>
                                    </p:animEffect>
                                    <p:anim calcmode="lin" valueType="num">
                                      <p:cBhvr>
                                        <p:cTn id="59" dur="1000" fill="hold"/>
                                        <p:tgtEl>
                                          <p:spTgt spid="9"/>
                                        </p:tgtEl>
                                        <p:attrNameLst>
                                          <p:attrName>ppt_x</p:attrName>
                                        </p:attrNameLst>
                                      </p:cBhvr>
                                      <p:tavLst>
                                        <p:tav tm="0">
                                          <p:val>
                                            <p:strVal val="#ppt_x"/>
                                          </p:val>
                                        </p:tav>
                                        <p:tav tm="100000">
                                          <p:val>
                                            <p:strVal val="#ppt_x"/>
                                          </p:val>
                                        </p:tav>
                                      </p:tavLst>
                                    </p:anim>
                                    <p:anim calcmode="lin" valueType="num">
                                      <p:cBhvr>
                                        <p:cTn id="60" dur="900" decel="100000" fill="hold"/>
                                        <p:tgtEl>
                                          <p:spTgt spid="9"/>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5" presetClass="entr" presetSubtype="0" fill="hold" nodeType="clickEffect">
                                  <p:stCondLst>
                                    <p:cond delay="0"/>
                                  </p:stCondLst>
                                  <p:childTnLst>
                                    <p:set>
                                      <p:cBhvr>
                                        <p:cTn id="65" dur="1" fill="hold">
                                          <p:stCondLst>
                                            <p:cond delay="0"/>
                                          </p:stCondLst>
                                        </p:cTn>
                                        <p:tgtEl>
                                          <p:spTgt spid="10"/>
                                        </p:tgtEl>
                                        <p:attrNameLst>
                                          <p:attrName>style.visibility</p:attrName>
                                        </p:attrNameLst>
                                      </p:cBhvr>
                                      <p:to>
                                        <p:strVal val="visible"/>
                                      </p:to>
                                    </p:set>
                                    <p:anim calcmode="lin" valueType="num">
                                      <p:cBhvr>
                                        <p:cTn id="66"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67"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68"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69" dur="1000" fill="hold"/>
                                        <p:tgtEl>
                                          <p:spTgt spid="10"/>
                                        </p:tgtEl>
                                        <p:attrNameLst>
                                          <p:attrName>ppt_h</p:attrName>
                                        </p:attrNameLst>
                                      </p:cBhvr>
                                      <p:tavLst>
                                        <p:tav tm="0">
                                          <p:val>
                                            <p:strVal val="#ppt_h"/>
                                          </p:val>
                                        </p:tav>
                                        <p:tav tm="100000">
                                          <p:val>
                                            <p:strVal val="#ppt_h"/>
                                          </p:val>
                                        </p:tav>
                                      </p:tavLst>
                                    </p:anim>
                                    <p:anim calcmode="lin" valueType="num">
                                      <p:cBhvr>
                                        <p:cTn id="70"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71"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72"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73" dur="1000" decel="50000">
                                          <p:stCondLst>
                                            <p:cond delay="0"/>
                                          </p:stCondLst>
                                        </p:cTn>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500"/>
            <a:ext cx="8229600" cy="1143000"/>
          </a:xfrm>
        </p:spPr>
        <p:txBody>
          <a:bodyPr>
            <a:normAutofit/>
          </a:bodyPr>
          <a:lstStyle/>
          <a:p>
            <a:r>
              <a:rPr lang="en-US" dirty="0" smtClean="0">
                <a:latin typeface="Avenir Light"/>
                <a:cs typeface="Avenir Light"/>
              </a:rPr>
              <a:t>Arizona Voter Registration Rules</a:t>
            </a:r>
            <a:endParaRPr lang="en-US" dirty="0">
              <a:latin typeface="Avenir Light"/>
              <a:cs typeface="Avenir Light"/>
            </a:endParaRPr>
          </a:p>
        </p:txBody>
      </p:sp>
    </p:spTree>
    <p:extLst>
      <p:ext uri="{BB962C8B-B14F-4D97-AF65-F5344CB8AC3E}">
        <p14:creationId xmlns:p14="http://schemas.microsoft.com/office/powerpoint/2010/main" val="41492106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Autofit/>
          </a:bodyPr>
          <a:lstStyle/>
          <a:p>
            <a:pPr algn="ctr"/>
            <a:r>
              <a:rPr lang="en-US" sz="4000" b="1" dirty="0" smtClean="0">
                <a:latin typeface="Avenir Heavy"/>
                <a:cs typeface="Avenir Heavy"/>
              </a:rPr>
              <a:t>AZ VOTER REGISTRATION RULES:</a:t>
            </a:r>
            <a:br>
              <a:rPr lang="en-US" sz="4000" b="1" dirty="0" smtClean="0">
                <a:latin typeface="Avenir Heavy"/>
                <a:cs typeface="Avenir Heavy"/>
              </a:rPr>
            </a:br>
            <a:r>
              <a:rPr lang="en-US" sz="4000" b="1" dirty="0" smtClean="0">
                <a:latin typeface="Avenir Heavy"/>
                <a:cs typeface="Avenir Heavy"/>
              </a:rPr>
              <a:t>Eligibility</a:t>
            </a:r>
            <a:endParaRPr lang="en-US" sz="4000" b="1" dirty="0">
              <a:latin typeface="Avenir Heavy"/>
              <a:cs typeface="Avenir Heavy"/>
            </a:endParaRPr>
          </a:p>
        </p:txBody>
      </p:sp>
      <p:sp>
        <p:nvSpPr>
          <p:cNvPr id="3" name="Content Placeholder 2"/>
          <p:cNvSpPr>
            <a:spLocks noGrp="1"/>
          </p:cNvSpPr>
          <p:nvPr>
            <p:ph idx="1"/>
          </p:nvPr>
        </p:nvSpPr>
        <p:spPr>
          <a:xfrm>
            <a:off x="685800" y="2916265"/>
            <a:ext cx="7772400" cy="689066"/>
          </a:xfrm>
        </p:spPr>
        <p:txBody>
          <a:bodyPr>
            <a:normAutofit/>
          </a:bodyPr>
          <a:lstStyle/>
          <a:p>
            <a:pPr marL="68580" indent="0" algn="ctr">
              <a:buNone/>
            </a:pPr>
            <a:r>
              <a:rPr lang="en-US" sz="2000" dirty="0" smtClean="0">
                <a:solidFill>
                  <a:schemeClr val="tx2"/>
                </a:solidFill>
                <a:latin typeface="Avenir Medium"/>
                <a:cs typeface="Avenir Medium"/>
              </a:rPr>
              <a:t>WHO IS ELIGIBLE TO VOTE IN ARIZONA?</a:t>
            </a:r>
            <a:endParaRPr lang="en-US" sz="2000" dirty="0">
              <a:solidFill>
                <a:schemeClr val="tx2"/>
              </a:solidFill>
              <a:latin typeface="Avenir Medium"/>
              <a:cs typeface="Avenir Medium"/>
            </a:endParaRPr>
          </a:p>
        </p:txBody>
      </p:sp>
      <p:sp>
        <p:nvSpPr>
          <p:cNvPr id="4" name="Content Placeholder 2"/>
          <p:cNvSpPr txBox="1">
            <a:spLocks/>
          </p:cNvSpPr>
          <p:nvPr/>
        </p:nvSpPr>
        <p:spPr>
          <a:xfrm>
            <a:off x="685800" y="1773328"/>
            <a:ext cx="7772400" cy="689066"/>
          </a:xfrm>
          <a:prstGeom prst="rect">
            <a:avLst/>
          </a:prstGeom>
        </p:spPr>
        <p:txBody>
          <a:bodyPr vert="horz" lIns="0" tIns="45720" rIns="0" bIns="45720" rtlCol="0">
            <a:normAutofit lnSpcReduction="10000"/>
          </a:bodyPr>
          <a:lst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a:lstStyle>
          <a:p>
            <a:pPr marL="68580" indent="0" algn="ctr">
              <a:buFont typeface="Wingdings 3" pitchFamily="18" charset="2"/>
              <a:buNone/>
            </a:pPr>
            <a:r>
              <a:rPr lang="en-US" dirty="0" smtClean="0">
                <a:solidFill>
                  <a:schemeClr val="tx2"/>
                </a:solidFill>
                <a:latin typeface="Avenir Medium"/>
                <a:cs typeface="Avenir Medium"/>
              </a:rPr>
              <a:t>WHO SHOULD UPDATE THEIR VOTER REGISTRATION OR RISK NOT BEING ABLE TO VOTE?</a:t>
            </a:r>
            <a:endParaRPr lang="en-US" dirty="0">
              <a:solidFill>
                <a:schemeClr val="tx2"/>
              </a:solidFill>
              <a:latin typeface="Avenir Medium"/>
              <a:cs typeface="Avenir Medium"/>
            </a:endParaRPr>
          </a:p>
        </p:txBody>
      </p:sp>
      <p:sp>
        <p:nvSpPr>
          <p:cNvPr id="5" name="Content Placeholder 2"/>
          <p:cNvSpPr txBox="1">
            <a:spLocks/>
          </p:cNvSpPr>
          <p:nvPr/>
        </p:nvSpPr>
        <p:spPr>
          <a:xfrm>
            <a:off x="838200" y="3887570"/>
            <a:ext cx="7772400" cy="689066"/>
          </a:xfrm>
          <a:prstGeom prst="rect">
            <a:avLst/>
          </a:prstGeom>
        </p:spPr>
        <p:txBody>
          <a:bodyPr vert="horz" lIns="0" tIns="45720" rIns="0" bIns="45720" rtlCol="0">
            <a:normAutofit/>
          </a:bodyPr>
          <a:lst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a:lstStyle>
          <a:p>
            <a:pPr marL="68580" indent="0" algn="ctr">
              <a:buFont typeface="Wingdings 3" pitchFamily="18" charset="2"/>
              <a:buNone/>
            </a:pPr>
            <a:r>
              <a:rPr lang="en-US" dirty="0" smtClean="0">
                <a:solidFill>
                  <a:schemeClr val="tx2"/>
                </a:solidFill>
                <a:latin typeface="Avenir Medium"/>
                <a:cs typeface="Avenir Medium"/>
              </a:rPr>
              <a:t>HOW CAN A HOMELESS PERSON REGISTER TO VOTE?</a:t>
            </a:r>
            <a:endParaRPr lang="en-US" dirty="0">
              <a:solidFill>
                <a:schemeClr val="tx2"/>
              </a:solidFill>
              <a:latin typeface="Avenir Medium"/>
              <a:cs typeface="Avenir Medium"/>
            </a:endParaRPr>
          </a:p>
        </p:txBody>
      </p:sp>
      <p:sp>
        <p:nvSpPr>
          <p:cNvPr id="6" name="Content Placeholder 2"/>
          <p:cNvSpPr txBox="1">
            <a:spLocks/>
          </p:cNvSpPr>
          <p:nvPr/>
        </p:nvSpPr>
        <p:spPr>
          <a:xfrm>
            <a:off x="979299" y="4773459"/>
            <a:ext cx="7772400" cy="689066"/>
          </a:xfrm>
          <a:prstGeom prst="rect">
            <a:avLst/>
          </a:prstGeom>
        </p:spPr>
        <p:txBody>
          <a:bodyPr vert="horz" lIns="0" tIns="45720" rIns="0" bIns="45720" rtlCol="0">
            <a:normAutofit lnSpcReduction="10000"/>
          </a:bodyPr>
          <a:lst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a:lstStyle>
          <a:p>
            <a:pPr marL="68580" indent="0" algn="ctr">
              <a:buNone/>
            </a:pPr>
            <a:r>
              <a:rPr lang="en-US" dirty="0" smtClean="0">
                <a:solidFill>
                  <a:schemeClr val="tx2"/>
                </a:solidFill>
                <a:latin typeface="Avenir Medium"/>
                <a:cs typeface="Avenir Medium"/>
              </a:rPr>
              <a:t>IN ARIZONA, WHEN CAN YOU VOTE IF YOU HAVE BEEN CONVICTED OF A FELONY?</a:t>
            </a:r>
            <a:endParaRPr lang="en-US" dirty="0">
              <a:solidFill>
                <a:schemeClr val="tx2"/>
              </a:solidFill>
              <a:latin typeface="Avenir Medium"/>
              <a:cs typeface="Avenir Medium"/>
            </a:endParaRPr>
          </a:p>
        </p:txBody>
      </p:sp>
    </p:spTree>
    <p:extLst>
      <p:ext uri="{BB962C8B-B14F-4D97-AF65-F5344CB8AC3E}">
        <p14:creationId xmlns:p14="http://schemas.microsoft.com/office/powerpoint/2010/main" val="35937351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5"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strVal val="#ppt_w*0.70"/>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Effect transition="in" filter="fade">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ppt_w</p:attrName>
                                        </p:attrNameLst>
                                      </p:cBhvr>
                                      <p:tavLst>
                                        <p:tav tm="0">
                                          <p:val>
                                            <p:strVal val="#ppt_w*0.70"/>
                                          </p:val>
                                        </p:tav>
                                        <p:tav tm="100000">
                                          <p:val>
                                            <p:strVal val="#ppt_w"/>
                                          </p:val>
                                        </p:tav>
                                      </p:tavLst>
                                    </p:anim>
                                    <p:anim calcmode="lin" valueType="num">
                                      <p:cBhvr>
                                        <p:cTn id="29" dur="1000" fill="hold"/>
                                        <p:tgtEl>
                                          <p:spTgt spid="6"/>
                                        </p:tgtEl>
                                        <p:attrNameLst>
                                          <p:attrName>ppt_h</p:attrName>
                                        </p:attrNameLst>
                                      </p:cBhvr>
                                      <p:tavLst>
                                        <p:tav tm="0">
                                          <p:val>
                                            <p:strVal val="#ppt_h"/>
                                          </p:val>
                                        </p:tav>
                                        <p:tav tm="100000">
                                          <p:val>
                                            <p:strVal val="#ppt_h"/>
                                          </p:val>
                                        </p:tav>
                                      </p:tavLst>
                                    </p:anim>
                                    <p:animEffect transition="in" filter="fade">
                                      <p:cBhvr>
                                        <p:cTn id="3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0" y="274638"/>
            <a:ext cx="9144000" cy="1143000"/>
          </a:xfrm>
        </p:spPr>
        <p:txBody>
          <a:bodyPr>
            <a:noAutofit/>
          </a:bodyPr>
          <a:lstStyle/>
          <a:p>
            <a:pPr algn="ctr"/>
            <a:r>
              <a:rPr lang="en-US" sz="4000" b="1" dirty="0" smtClean="0">
                <a:latin typeface="Avenir Heavy"/>
                <a:cs typeface="Avenir Heavy"/>
              </a:rPr>
              <a:t>1: Registering to vote online</a:t>
            </a:r>
            <a:endParaRPr lang="en-US" sz="4000" b="1" dirty="0">
              <a:latin typeface="Avenir Heavy"/>
              <a:cs typeface="Avenir Heavy"/>
            </a:endParaRPr>
          </a:p>
        </p:txBody>
      </p:sp>
      <p:sp>
        <p:nvSpPr>
          <p:cNvPr id="5" name="Content Placeholder 2"/>
          <p:cNvSpPr txBox="1">
            <a:spLocks/>
          </p:cNvSpPr>
          <p:nvPr/>
        </p:nvSpPr>
        <p:spPr>
          <a:xfrm>
            <a:off x="685800" y="1466176"/>
            <a:ext cx="7772400" cy="689066"/>
          </a:xfrm>
          <a:prstGeom prst="rect">
            <a:avLst/>
          </a:prstGeom>
        </p:spPr>
        <p:txBody>
          <a:bodyPr vert="horz" lIns="0" tIns="45720" rIns="0" bIns="45720" rtlCol="0">
            <a:normAutofit/>
          </a:bodyPr>
          <a:lst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a:lstStyle>
          <a:p>
            <a:pPr marL="68580" indent="0" algn="ctr">
              <a:buFont typeface="Wingdings 3" pitchFamily="18" charset="2"/>
              <a:buNone/>
            </a:pPr>
            <a:r>
              <a:rPr lang="en-US" sz="2800" dirty="0" smtClean="0">
                <a:solidFill>
                  <a:srgbClr val="3366FF"/>
                </a:solidFill>
                <a:latin typeface="Avenir Medium"/>
                <a:cs typeface="Avenir Medium"/>
              </a:rPr>
              <a:t>http://</a:t>
            </a:r>
            <a:r>
              <a:rPr lang="en-US" sz="2800" dirty="0" err="1" smtClean="0">
                <a:solidFill>
                  <a:srgbClr val="3366FF"/>
                </a:solidFill>
                <a:latin typeface="Avenir Medium"/>
                <a:cs typeface="Avenir Medium"/>
              </a:rPr>
              <a:t>servicearizona.com</a:t>
            </a:r>
            <a:r>
              <a:rPr lang="en-US" sz="2800" dirty="0" smtClean="0">
                <a:solidFill>
                  <a:srgbClr val="3366FF"/>
                </a:solidFill>
                <a:latin typeface="Avenir Medium"/>
                <a:cs typeface="Avenir Medium"/>
              </a:rPr>
              <a:t>/</a:t>
            </a:r>
            <a:r>
              <a:rPr lang="en-US" sz="2800" dirty="0" err="1" smtClean="0">
                <a:solidFill>
                  <a:srgbClr val="3366FF"/>
                </a:solidFill>
                <a:latin typeface="Avenir Medium"/>
                <a:cs typeface="Avenir Medium"/>
              </a:rPr>
              <a:t>voterregistration</a:t>
            </a:r>
            <a:endParaRPr lang="en-US" sz="2800" dirty="0">
              <a:solidFill>
                <a:srgbClr val="3366FF"/>
              </a:solidFill>
              <a:latin typeface="Avenir Medium"/>
              <a:cs typeface="Avenir Medium"/>
            </a:endParaRPr>
          </a:p>
        </p:txBody>
      </p:sp>
      <p:pic>
        <p:nvPicPr>
          <p:cNvPr id="2" name="Picture 1"/>
          <p:cNvPicPr>
            <a:picLocks noChangeAspect="1"/>
          </p:cNvPicPr>
          <p:nvPr/>
        </p:nvPicPr>
        <p:blipFill>
          <a:blip r:embed="rId3"/>
          <a:stretch>
            <a:fillRect/>
          </a:stretch>
        </p:blipFill>
        <p:spPr>
          <a:xfrm>
            <a:off x="0" y="2155242"/>
            <a:ext cx="9144000" cy="3274337"/>
          </a:xfrm>
          <a:prstGeom prst="rect">
            <a:avLst/>
          </a:prstGeom>
        </p:spPr>
      </p:pic>
    </p:spTree>
    <p:extLst>
      <p:ext uri="{BB962C8B-B14F-4D97-AF65-F5344CB8AC3E}">
        <p14:creationId xmlns:p14="http://schemas.microsoft.com/office/powerpoint/2010/main" val="3787898915"/>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0" y="274638"/>
            <a:ext cx="9144000" cy="1143000"/>
          </a:xfrm>
        </p:spPr>
        <p:txBody>
          <a:bodyPr>
            <a:noAutofit/>
          </a:bodyPr>
          <a:lstStyle/>
          <a:p>
            <a:pPr algn="ctr"/>
            <a:r>
              <a:rPr lang="en-US" sz="4000" b="1" dirty="0">
                <a:latin typeface="Avenir Heavy"/>
                <a:cs typeface="Avenir Heavy"/>
              </a:rPr>
              <a:t>2</a:t>
            </a:r>
            <a:r>
              <a:rPr lang="en-US" sz="4000" b="1" dirty="0" smtClean="0">
                <a:latin typeface="Avenir Heavy"/>
                <a:cs typeface="Avenir Heavy"/>
              </a:rPr>
              <a:t>: Registering to using the Arizona voter registration form</a:t>
            </a:r>
            <a:endParaRPr lang="en-US" sz="4000" b="1" dirty="0">
              <a:latin typeface="Avenir Heavy"/>
              <a:cs typeface="Avenir Heavy"/>
            </a:endParaRPr>
          </a:p>
        </p:txBody>
      </p:sp>
      <p:sp>
        <p:nvSpPr>
          <p:cNvPr id="4" name="Content Placeholder 2"/>
          <p:cNvSpPr txBox="1">
            <a:spLocks/>
          </p:cNvSpPr>
          <p:nvPr/>
        </p:nvSpPr>
        <p:spPr>
          <a:xfrm>
            <a:off x="685800" y="2117861"/>
            <a:ext cx="7772400" cy="689066"/>
          </a:xfrm>
          <a:prstGeom prst="rect">
            <a:avLst/>
          </a:prstGeom>
        </p:spPr>
        <p:txBody>
          <a:bodyPr vert="horz" lIns="0" tIns="45720" rIns="0" bIns="45720" rtlCol="0">
            <a:normAutofit/>
          </a:bodyPr>
          <a:lst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a:lstStyle>
          <a:p>
            <a:pPr marL="68580" indent="0" algn="ctr">
              <a:buFont typeface="Wingdings 3" pitchFamily="18" charset="2"/>
              <a:buNone/>
            </a:pPr>
            <a:r>
              <a:rPr lang="en-US" dirty="0" smtClean="0">
                <a:solidFill>
                  <a:schemeClr val="tx2"/>
                </a:solidFill>
                <a:latin typeface="Avenir Medium"/>
                <a:cs typeface="Avenir Medium"/>
              </a:rPr>
              <a:t>WHAT IS THE DEADLINE TO TURN IN COMPLETED FORMS?</a:t>
            </a:r>
            <a:endParaRPr lang="en-US" dirty="0">
              <a:solidFill>
                <a:schemeClr val="tx2"/>
              </a:solidFill>
              <a:latin typeface="Avenir Medium"/>
              <a:cs typeface="Avenir Medium"/>
            </a:endParaRPr>
          </a:p>
        </p:txBody>
      </p:sp>
    </p:spTree>
    <p:extLst>
      <p:ext uri="{BB962C8B-B14F-4D97-AF65-F5344CB8AC3E}">
        <p14:creationId xmlns:p14="http://schemas.microsoft.com/office/powerpoint/2010/main" val="32307087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076193" y="595870"/>
            <a:ext cx="4468134" cy="2062103"/>
          </a:xfrm>
          <a:prstGeom prst="rect">
            <a:avLst/>
          </a:prstGeom>
        </p:spPr>
        <p:txBody>
          <a:bodyPr wrap="square">
            <a:spAutoFit/>
          </a:bodyPr>
          <a:lstStyle/>
          <a:p>
            <a:pPr lvl="0" algn="ctr">
              <a:spcBef>
                <a:spcPct val="0"/>
              </a:spcBef>
            </a:pPr>
            <a:r>
              <a:rPr lang="en-US" sz="3200" dirty="0" smtClean="0">
                <a:solidFill>
                  <a:srgbClr val="3D68A2"/>
                </a:solidFill>
                <a:latin typeface="Avenir Heavy"/>
                <a:ea typeface="+mj-ea"/>
                <a:cs typeface="Avenir Heavy"/>
              </a:rPr>
              <a:t>OBTAINING AZ VOTER REGISTRATION FORMS</a:t>
            </a: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13509" y="595870"/>
            <a:ext cx="2577552" cy="21988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Picture 1"/>
          <p:cNvPicPr>
            <a:picLocks noChangeAspect="1"/>
          </p:cNvPicPr>
          <p:nvPr/>
        </p:nvPicPr>
        <p:blipFill>
          <a:blip r:embed="rId4"/>
          <a:stretch>
            <a:fillRect/>
          </a:stretch>
        </p:blipFill>
        <p:spPr>
          <a:xfrm>
            <a:off x="812800" y="3108329"/>
            <a:ext cx="7505700" cy="31115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564489385"/>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300" dirty="0" smtClean="0">
                <a:solidFill>
                  <a:srgbClr val="3D68A2"/>
                </a:solidFill>
                <a:latin typeface="Avenir Heavy"/>
                <a:cs typeface="Avenir Heavy"/>
              </a:rPr>
              <a:t>TURNING IN COMPLETED FORMS</a:t>
            </a:r>
            <a:endParaRPr lang="en-US" sz="2700" dirty="0">
              <a:solidFill>
                <a:srgbClr val="4778B8"/>
              </a:solidFill>
            </a:endParaRPr>
          </a:p>
        </p:txBody>
      </p:sp>
      <p:sp>
        <p:nvSpPr>
          <p:cNvPr id="3" name="TextBox 2"/>
          <p:cNvSpPr txBox="1"/>
          <p:nvPr/>
        </p:nvSpPr>
        <p:spPr>
          <a:xfrm>
            <a:off x="1633025" y="1744461"/>
            <a:ext cx="2897821" cy="646331"/>
          </a:xfrm>
          <a:prstGeom prst="rect">
            <a:avLst/>
          </a:prstGeom>
          <a:noFill/>
          <a:ln w="38100" cmpd="sng">
            <a:solidFill>
              <a:srgbClr val="4F81BD"/>
            </a:solidFill>
          </a:ln>
        </p:spPr>
        <p:txBody>
          <a:bodyPr wrap="square" rtlCol="0">
            <a:spAutoFit/>
          </a:bodyPr>
          <a:lstStyle/>
          <a:p>
            <a:r>
              <a:rPr lang="en-US" dirty="0" smtClean="0">
                <a:solidFill>
                  <a:schemeClr val="tx2"/>
                </a:solidFill>
              </a:rPr>
              <a:t>LOOK IN YOUR BINDER FOR MORE INFO!</a:t>
            </a:r>
            <a:endParaRPr lang="en-US" dirty="0">
              <a:solidFill>
                <a:schemeClr val="tx2"/>
              </a:solidFill>
            </a:endParaRPr>
          </a:p>
        </p:txBody>
      </p:sp>
      <p:pic>
        <p:nvPicPr>
          <p:cNvPr id="6" name="Picture 5"/>
          <p:cNvPicPr>
            <a:picLocks noChangeAspect="1"/>
          </p:cNvPicPr>
          <p:nvPr/>
        </p:nvPicPr>
        <p:blipFill>
          <a:blip r:embed="rId3"/>
          <a:stretch>
            <a:fillRect/>
          </a:stretch>
        </p:blipFill>
        <p:spPr>
          <a:xfrm>
            <a:off x="504233" y="3307462"/>
            <a:ext cx="7505700" cy="31115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60827" y="1417638"/>
            <a:ext cx="2564014" cy="21063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705177668"/>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0" y="274638"/>
            <a:ext cx="9144000" cy="1143000"/>
          </a:xfrm>
        </p:spPr>
        <p:txBody>
          <a:bodyPr>
            <a:noAutofit/>
          </a:bodyPr>
          <a:lstStyle/>
          <a:p>
            <a:pPr algn="ctr"/>
            <a:r>
              <a:rPr lang="en-US" sz="4000" b="1" dirty="0">
                <a:latin typeface="Avenir Heavy"/>
                <a:cs typeface="Avenir Heavy"/>
              </a:rPr>
              <a:t>3</a:t>
            </a:r>
            <a:r>
              <a:rPr lang="en-US" sz="4000" b="1" dirty="0" smtClean="0">
                <a:latin typeface="Avenir Heavy"/>
                <a:cs typeface="Avenir Heavy"/>
              </a:rPr>
              <a:t>: Registering to using the Federal voter registration form</a:t>
            </a:r>
            <a:endParaRPr lang="en-US" sz="4000" b="1" dirty="0">
              <a:latin typeface="Avenir Heavy"/>
              <a:cs typeface="Avenir Heavy"/>
            </a:endParaRPr>
          </a:p>
        </p:txBody>
      </p:sp>
      <p:sp>
        <p:nvSpPr>
          <p:cNvPr id="4" name="Content Placeholder 2"/>
          <p:cNvSpPr txBox="1">
            <a:spLocks/>
          </p:cNvSpPr>
          <p:nvPr/>
        </p:nvSpPr>
        <p:spPr>
          <a:xfrm>
            <a:off x="685800" y="1773328"/>
            <a:ext cx="7772400" cy="689066"/>
          </a:xfrm>
          <a:prstGeom prst="rect">
            <a:avLst/>
          </a:prstGeom>
        </p:spPr>
        <p:txBody>
          <a:bodyPr vert="horz" lIns="0" tIns="45720" rIns="0" bIns="45720" rtlCol="0">
            <a:normAutofit/>
          </a:bodyPr>
          <a:lst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a:lstStyle>
          <a:p>
            <a:pPr marL="68580" indent="0" algn="ctr">
              <a:buFont typeface="Wingdings 3" pitchFamily="18" charset="2"/>
              <a:buNone/>
            </a:pPr>
            <a:r>
              <a:rPr lang="en-US" dirty="0" smtClean="0">
                <a:solidFill>
                  <a:schemeClr val="tx2"/>
                </a:solidFill>
                <a:latin typeface="Avenir Medium"/>
                <a:cs typeface="Avenir Medium"/>
              </a:rPr>
              <a:t>HOW TO GET A FEDERAL VOTER REGISTRATION FORM?</a:t>
            </a:r>
            <a:endParaRPr lang="en-US" dirty="0">
              <a:solidFill>
                <a:schemeClr val="tx2"/>
              </a:solidFill>
              <a:latin typeface="Avenir Medium"/>
              <a:cs typeface="Avenir Medium"/>
            </a:endParaRPr>
          </a:p>
        </p:txBody>
      </p:sp>
    </p:spTree>
    <p:extLst>
      <p:ext uri="{BB962C8B-B14F-4D97-AF65-F5344CB8AC3E}">
        <p14:creationId xmlns:p14="http://schemas.microsoft.com/office/powerpoint/2010/main" val="1284480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he fight for the right to vote in the United States - Nicki Beaman Griffin.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549275" y="675085"/>
            <a:ext cx="8045450" cy="4525963"/>
          </a:xfrm>
        </p:spPr>
      </p:pic>
    </p:spTree>
    <p:extLst>
      <p:ext uri="{BB962C8B-B14F-4D97-AF65-F5344CB8AC3E}">
        <p14:creationId xmlns:p14="http://schemas.microsoft.com/office/powerpoint/2010/main" val="1318083680"/>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450152"/>
          </a:xfrm>
        </p:spPr>
        <p:txBody>
          <a:bodyPr>
            <a:normAutofit/>
          </a:bodyPr>
          <a:lstStyle/>
          <a:p>
            <a:pPr algn="ctr"/>
            <a:r>
              <a:rPr lang="en-US" b="1" dirty="0" smtClean="0"/>
              <a:t>To Complete an Arizona Voter Registration Application</a:t>
            </a:r>
            <a:endParaRPr lang="en-US" b="1" dirty="0"/>
          </a:p>
        </p:txBody>
      </p:sp>
      <p:sp>
        <p:nvSpPr>
          <p:cNvPr id="3" name="Content Placeholder 2"/>
          <p:cNvSpPr>
            <a:spLocks noGrp="1"/>
          </p:cNvSpPr>
          <p:nvPr>
            <p:ph idx="1"/>
          </p:nvPr>
        </p:nvSpPr>
        <p:spPr>
          <a:xfrm>
            <a:off x="685800" y="2650755"/>
            <a:ext cx="7772400" cy="2147297"/>
          </a:xfrm>
        </p:spPr>
        <p:txBody>
          <a:bodyPr>
            <a:normAutofit/>
          </a:bodyPr>
          <a:lstStyle/>
          <a:p>
            <a:pPr marL="68580" indent="0" algn="ctr">
              <a:buNone/>
            </a:pPr>
            <a:r>
              <a:rPr lang="en-US" sz="4000" b="1" dirty="0" smtClean="0">
                <a:solidFill>
                  <a:srgbClr val="000000"/>
                </a:solidFill>
              </a:rPr>
              <a:t>Part 1 </a:t>
            </a:r>
            <a:r>
              <a:rPr lang="en-US" sz="4000" dirty="0" smtClean="0">
                <a:solidFill>
                  <a:srgbClr val="000000"/>
                </a:solidFill>
              </a:rPr>
              <a:t>:  </a:t>
            </a:r>
            <a:r>
              <a:rPr lang="en-US" sz="4000" dirty="0" smtClean="0">
                <a:solidFill>
                  <a:schemeClr val="accent1"/>
                </a:solidFill>
              </a:rPr>
              <a:t>A Complete Voter Registration Form</a:t>
            </a:r>
          </a:p>
          <a:p>
            <a:pPr marL="68580" indent="0" algn="ctr">
              <a:buNone/>
            </a:pPr>
            <a:endParaRPr lang="en-US" sz="4000" dirty="0" smtClean="0">
              <a:solidFill>
                <a:srgbClr val="000000"/>
              </a:solidFill>
            </a:endParaRPr>
          </a:p>
          <a:p>
            <a:pPr marL="68580" indent="0">
              <a:buNone/>
            </a:pPr>
            <a:endParaRPr lang="en-US" dirty="0"/>
          </a:p>
        </p:txBody>
      </p:sp>
    </p:spTree>
    <p:extLst>
      <p:ext uri="{BB962C8B-B14F-4D97-AF65-F5344CB8AC3E}">
        <p14:creationId xmlns:p14="http://schemas.microsoft.com/office/powerpoint/2010/main" val="489820028"/>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473"/>
            <a:ext cx="7772400" cy="1143000"/>
          </a:xfrm>
        </p:spPr>
        <p:txBody>
          <a:bodyPr>
            <a:normAutofit fontScale="90000"/>
          </a:bodyPr>
          <a:lstStyle/>
          <a:p>
            <a:pPr algn="ctr"/>
            <a:r>
              <a:rPr lang="en-US" b="1" dirty="0"/>
              <a:t>Voter Registration &amp; Forms:</a:t>
            </a:r>
            <a:br>
              <a:rPr lang="en-US" b="1" dirty="0"/>
            </a:br>
            <a:r>
              <a:rPr lang="en-US" dirty="0" smtClean="0"/>
              <a:t>Arizona </a:t>
            </a:r>
            <a:r>
              <a:rPr lang="en-US" dirty="0"/>
              <a:t>Voter Registration Form</a:t>
            </a:r>
          </a:p>
        </p:txBody>
      </p:sp>
      <p:pic>
        <p:nvPicPr>
          <p:cNvPr id="4" name="Picture 3" descr="Screen Shot 2014-06-21 at 12.14.18 PM.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6170798"/>
          </a:xfrm>
          <a:prstGeom prst="rect">
            <a:avLst/>
          </a:prstGeom>
        </p:spPr>
      </p:pic>
    </p:spTree>
    <p:extLst>
      <p:ext uri="{BB962C8B-B14F-4D97-AF65-F5344CB8AC3E}">
        <p14:creationId xmlns:p14="http://schemas.microsoft.com/office/powerpoint/2010/main" val="2887205522"/>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450152"/>
          </a:xfrm>
        </p:spPr>
        <p:txBody>
          <a:bodyPr>
            <a:normAutofit/>
          </a:bodyPr>
          <a:lstStyle/>
          <a:p>
            <a:pPr algn="ctr"/>
            <a:r>
              <a:rPr lang="en-US" b="1" dirty="0" smtClean="0"/>
              <a:t>To Complete an Arizona Voter Registration Application</a:t>
            </a:r>
            <a:endParaRPr lang="en-US" b="1" dirty="0"/>
          </a:p>
        </p:txBody>
      </p:sp>
      <p:sp>
        <p:nvSpPr>
          <p:cNvPr id="3" name="Content Placeholder 2"/>
          <p:cNvSpPr>
            <a:spLocks noGrp="1"/>
          </p:cNvSpPr>
          <p:nvPr>
            <p:ph idx="1"/>
          </p:nvPr>
        </p:nvSpPr>
        <p:spPr>
          <a:xfrm>
            <a:off x="685800" y="2007879"/>
            <a:ext cx="7772400" cy="3291930"/>
          </a:xfrm>
        </p:spPr>
        <p:txBody>
          <a:bodyPr>
            <a:normAutofit/>
          </a:bodyPr>
          <a:lstStyle/>
          <a:p>
            <a:pPr marL="68580" indent="0" algn="ctr">
              <a:buNone/>
            </a:pPr>
            <a:endParaRPr lang="en-US" sz="4000" dirty="0" smtClean="0">
              <a:solidFill>
                <a:srgbClr val="000000"/>
              </a:solidFill>
            </a:endParaRPr>
          </a:p>
          <a:p>
            <a:pPr marL="68580" indent="0" algn="ctr">
              <a:buNone/>
            </a:pPr>
            <a:r>
              <a:rPr lang="en-US" sz="4000" b="1" dirty="0" smtClean="0">
                <a:solidFill>
                  <a:srgbClr val="000000"/>
                </a:solidFill>
              </a:rPr>
              <a:t>Part 2 </a:t>
            </a:r>
            <a:r>
              <a:rPr lang="en-US" sz="4000" dirty="0" smtClean="0">
                <a:solidFill>
                  <a:srgbClr val="000000"/>
                </a:solidFill>
              </a:rPr>
              <a:t>: </a:t>
            </a:r>
            <a:r>
              <a:rPr lang="en-US" sz="4000" dirty="0" smtClean="0">
                <a:solidFill>
                  <a:srgbClr val="4F81BD"/>
                </a:solidFill>
              </a:rPr>
              <a:t>Proof of Citizenship Requirements</a:t>
            </a:r>
          </a:p>
          <a:p>
            <a:pPr marL="68580" indent="0">
              <a:buNone/>
            </a:pPr>
            <a:endParaRPr lang="en-US" dirty="0"/>
          </a:p>
        </p:txBody>
      </p:sp>
    </p:spTree>
    <p:extLst>
      <p:ext uri="{BB962C8B-B14F-4D97-AF65-F5344CB8AC3E}">
        <p14:creationId xmlns:p14="http://schemas.microsoft.com/office/powerpoint/2010/main" val="3703532018"/>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473"/>
            <a:ext cx="7772400" cy="1143000"/>
          </a:xfrm>
        </p:spPr>
        <p:txBody>
          <a:bodyPr>
            <a:normAutofit fontScale="90000"/>
          </a:bodyPr>
          <a:lstStyle/>
          <a:p>
            <a:pPr algn="ctr"/>
            <a:r>
              <a:rPr lang="en-US" b="1" dirty="0"/>
              <a:t>Voter Registration &amp; Forms:</a:t>
            </a:r>
            <a:br>
              <a:rPr lang="en-US" b="1" dirty="0"/>
            </a:br>
            <a:r>
              <a:rPr lang="en-US" dirty="0" smtClean="0"/>
              <a:t>Arizona </a:t>
            </a:r>
            <a:r>
              <a:rPr lang="en-US" dirty="0"/>
              <a:t>Voter Registration Form</a:t>
            </a:r>
          </a:p>
        </p:txBody>
      </p:sp>
      <p:pic>
        <p:nvPicPr>
          <p:cNvPr id="4" name="Picture 3" descr="Screen Shot 2014-06-21 at 12.14.18 PM.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6170798"/>
          </a:xfrm>
          <a:prstGeom prst="rect">
            <a:avLst/>
          </a:prstGeom>
        </p:spPr>
      </p:pic>
      <p:sp>
        <p:nvSpPr>
          <p:cNvPr id="5" name="Frame 4"/>
          <p:cNvSpPr/>
          <p:nvPr/>
        </p:nvSpPr>
        <p:spPr>
          <a:xfrm>
            <a:off x="1626101" y="2366463"/>
            <a:ext cx="7404236" cy="711471"/>
          </a:xfrm>
          <a:prstGeom prst="frame">
            <a:avLst/>
          </a:prstGeom>
          <a:solidFill>
            <a:srgbClr val="F91F1F"/>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7645190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0" y="-1"/>
            <a:ext cx="9144000" cy="1285753"/>
          </a:xfrm>
        </p:spPr>
        <p:txBody>
          <a:bodyPr>
            <a:noAutofit/>
          </a:bodyPr>
          <a:lstStyle/>
          <a:p>
            <a:pPr algn="ctr"/>
            <a:r>
              <a:rPr lang="en-US" sz="2800" b="1" dirty="0">
                <a:solidFill>
                  <a:schemeClr val="tx2"/>
                </a:solidFill>
              </a:rPr>
              <a:t>P</a:t>
            </a:r>
            <a:r>
              <a:rPr lang="en-US" sz="2800" b="1" dirty="0" smtClean="0">
                <a:solidFill>
                  <a:schemeClr val="tx2"/>
                </a:solidFill>
              </a:rPr>
              <a:t>roof that can be provided as a copy:</a:t>
            </a:r>
            <a:endParaRPr lang="en-US" sz="2800" b="1" dirty="0"/>
          </a:p>
        </p:txBody>
      </p:sp>
      <p:pic>
        <p:nvPicPr>
          <p:cNvPr id="2" name="Picture 1" descr="Screen Shot 2014-06-23 at 4.03.21 PM.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57597" y="1677750"/>
            <a:ext cx="4786403" cy="3392893"/>
          </a:xfrm>
          <a:prstGeom prst="rect">
            <a:avLst/>
          </a:prstGeom>
        </p:spPr>
      </p:pic>
      <p:pic>
        <p:nvPicPr>
          <p:cNvPr id="4" name="Picture 3" descr="Screen Shot 2014-06-23 at 4.04.28 PM.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677750"/>
            <a:ext cx="4176269" cy="3402541"/>
          </a:xfrm>
          <a:prstGeom prst="rect">
            <a:avLst/>
          </a:prstGeom>
        </p:spPr>
      </p:pic>
    </p:spTree>
    <p:extLst>
      <p:ext uri="{BB962C8B-B14F-4D97-AF65-F5344CB8AC3E}">
        <p14:creationId xmlns:p14="http://schemas.microsoft.com/office/powerpoint/2010/main" val="40174010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02405"/>
            <a:ext cx="8229600" cy="1143000"/>
          </a:xfrm>
        </p:spPr>
        <p:txBody>
          <a:bodyPr>
            <a:noAutofit/>
          </a:bodyPr>
          <a:lstStyle/>
          <a:p>
            <a:r>
              <a:rPr lang="en-US" sz="9600" b="1" dirty="0" smtClean="0"/>
              <a:t>QUIZ!</a:t>
            </a:r>
            <a:endParaRPr lang="en-US" sz="9600" b="1" dirty="0"/>
          </a:p>
        </p:txBody>
      </p:sp>
    </p:spTree>
    <p:extLst>
      <p:ext uri="{BB962C8B-B14F-4D97-AF65-F5344CB8AC3E}">
        <p14:creationId xmlns:p14="http://schemas.microsoft.com/office/powerpoint/2010/main" val="40415721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9898" y="477693"/>
            <a:ext cx="1664338" cy="2031325"/>
          </a:xfrm>
          <a:prstGeom prst="rect">
            <a:avLst/>
          </a:prstGeom>
          <a:noFill/>
        </p:spPr>
        <p:txBody>
          <a:bodyPr wrap="square" rtlCol="0">
            <a:spAutoFit/>
          </a:bodyPr>
          <a:lstStyle/>
          <a:p>
            <a:r>
              <a:rPr lang="en-US" dirty="0" smtClean="0"/>
              <a:t>Example #1</a:t>
            </a:r>
          </a:p>
          <a:p>
            <a:endParaRPr lang="en-US" dirty="0"/>
          </a:p>
          <a:p>
            <a:r>
              <a:rPr lang="en-US" dirty="0" smtClean="0"/>
              <a:t>Additional</a:t>
            </a:r>
          </a:p>
          <a:p>
            <a:r>
              <a:rPr lang="en-US" dirty="0" smtClean="0"/>
              <a:t>Proof</a:t>
            </a:r>
          </a:p>
          <a:p>
            <a:r>
              <a:rPr lang="en-US" dirty="0" smtClean="0"/>
              <a:t>Of</a:t>
            </a:r>
          </a:p>
          <a:p>
            <a:r>
              <a:rPr lang="en-US" dirty="0" smtClean="0"/>
              <a:t>Citizenship:</a:t>
            </a:r>
          </a:p>
          <a:p>
            <a:r>
              <a:rPr lang="en-US" dirty="0" smtClean="0">
                <a:solidFill>
                  <a:srgbClr val="000000"/>
                </a:solidFill>
              </a:rPr>
              <a:t>NONE</a:t>
            </a:r>
            <a:endParaRPr lang="en-US" dirty="0">
              <a:solidFill>
                <a:srgbClr val="000000"/>
              </a:solidFill>
            </a:endParaRPr>
          </a:p>
        </p:txBody>
      </p:sp>
      <p:pic>
        <p:nvPicPr>
          <p:cNvPr id="2" name="Picture 1" descr="Screen Shot 2014-06-19 at 11.52.25 AM.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309853" y="79381"/>
            <a:ext cx="7601809" cy="5219523"/>
          </a:xfrm>
          <a:prstGeom prst="rect">
            <a:avLst/>
          </a:prstGeom>
        </p:spPr>
      </p:pic>
      <p:sp>
        <p:nvSpPr>
          <p:cNvPr id="3" name="Frame 2"/>
          <p:cNvSpPr/>
          <p:nvPr/>
        </p:nvSpPr>
        <p:spPr>
          <a:xfrm>
            <a:off x="1197282" y="1085756"/>
            <a:ext cx="5465727" cy="842874"/>
          </a:xfrm>
          <a:prstGeom prst="fram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5578863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4-06-19 at 12.05.30 PM.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375096" y="125091"/>
            <a:ext cx="7768904" cy="5487968"/>
          </a:xfrm>
          <a:prstGeom prst="rect">
            <a:avLst/>
          </a:prstGeom>
        </p:spPr>
      </p:pic>
      <p:sp>
        <p:nvSpPr>
          <p:cNvPr id="6" name="TextBox 5"/>
          <p:cNvSpPr txBox="1"/>
          <p:nvPr/>
        </p:nvSpPr>
        <p:spPr>
          <a:xfrm>
            <a:off x="134094" y="716423"/>
            <a:ext cx="1664338" cy="2308324"/>
          </a:xfrm>
          <a:prstGeom prst="rect">
            <a:avLst/>
          </a:prstGeom>
          <a:noFill/>
        </p:spPr>
        <p:txBody>
          <a:bodyPr wrap="square" rtlCol="0">
            <a:spAutoFit/>
          </a:bodyPr>
          <a:lstStyle/>
          <a:p>
            <a:r>
              <a:rPr lang="en-US" dirty="0" smtClean="0"/>
              <a:t>Example #2</a:t>
            </a:r>
          </a:p>
          <a:p>
            <a:endParaRPr lang="en-US" dirty="0"/>
          </a:p>
          <a:p>
            <a:r>
              <a:rPr lang="en-US" dirty="0"/>
              <a:t>Additional</a:t>
            </a:r>
          </a:p>
          <a:p>
            <a:r>
              <a:rPr lang="en-US" dirty="0"/>
              <a:t>Proof</a:t>
            </a:r>
          </a:p>
          <a:p>
            <a:r>
              <a:rPr lang="en-US" dirty="0"/>
              <a:t>Of</a:t>
            </a:r>
          </a:p>
          <a:p>
            <a:r>
              <a:rPr lang="en-US" dirty="0"/>
              <a:t>Citizenship</a:t>
            </a:r>
            <a:r>
              <a:rPr lang="en-US" dirty="0" smtClean="0"/>
              <a:t>:</a:t>
            </a:r>
          </a:p>
          <a:p>
            <a:r>
              <a:rPr lang="en-US" dirty="0" smtClean="0">
                <a:solidFill>
                  <a:srgbClr val="000000"/>
                </a:solidFill>
              </a:rPr>
              <a:t>NONE</a:t>
            </a:r>
            <a:endParaRPr lang="en-US" dirty="0">
              <a:solidFill>
                <a:srgbClr val="000000"/>
              </a:solidFill>
            </a:endParaRPr>
          </a:p>
          <a:p>
            <a:endParaRPr lang="en-US" dirty="0" smtClean="0"/>
          </a:p>
        </p:txBody>
      </p:sp>
      <p:sp>
        <p:nvSpPr>
          <p:cNvPr id="7" name="Frame 6"/>
          <p:cNvSpPr/>
          <p:nvPr/>
        </p:nvSpPr>
        <p:spPr>
          <a:xfrm>
            <a:off x="1238536" y="266558"/>
            <a:ext cx="4828171" cy="1003515"/>
          </a:xfrm>
          <a:prstGeom prst="fram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5" name="Frame 4"/>
          <p:cNvSpPr/>
          <p:nvPr/>
        </p:nvSpPr>
        <p:spPr>
          <a:xfrm>
            <a:off x="5847220" y="2565400"/>
            <a:ext cx="1881870" cy="612371"/>
          </a:xfrm>
          <a:prstGeom prst="fram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4" name="Frame 3"/>
          <p:cNvSpPr/>
          <p:nvPr/>
        </p:nvSpPr>
        <p:spPr>
          <a:xfrm>
            <a:off x="0" y="1149813"/>
            <a:ext cx="1375096" cy="2027958"/>
          </a:xfrm>
          <a:prstGeom prst="fram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8" name="Frame 7"/>
          <p:cNvSpPr/>
          <p:nvPr/>
        </p:nvSpPr>
        <p:spPr>
          <a:xfrm>
            <a:off x="2723538" y="2209664"/>
            <a:ext cx="6420462" cy="711471"/>
          </a:xfrm>
          <a:prstGeom prst="frame">
            <a:avLst/>
          </a:prstGeom>
          <a:solidFill>
            <a:srgbClr val="F91F1F"/>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2255559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55"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p:cTn id="10" dur="1000" fill="hold"/>
                                        <p:tgtEl>
                                          <p:spTgt spid="8"/>
                                        </p:tgtEl>
                                        <p:attrNameLst>
                                          <p:attrName>ppt_w</p:attrName>
                                        </p:attrNameLst>
                                      </p:cBhvr>
                                      <p:tavLst>
                                        <p:tav tm="0">
                                          <p:val>
                                            <p:strVal val="#ppt_w*0.70"/>
                                          </p:val>
                                        </p:tav>
                                        <p:tav tm="100000">
                                          <p:val>
                                            <p:strVal val="#ppt_w"/>
                                          </p:val>
                                        </p:tav>
                                      </p:tavLst>
                                    </p:anim>
                                    <p:anim calcmode="lin" valueType="num">
                                      <p:cBhvr>
                                        <p:cTn id="11" dur="1000" fill="hold"/>
                                        <p:tgtEl>
                                          <p:spTgt spid="8"/>
                                        </p:tgtEl>
                                        <p:attrNameLst>
                                          <p:attrName>ppt_h</p:attrName>
                                        </p:attrNameLst>
                                      </p:cBhvr>
                                      <p:tavLst>
                                        <p:tav tm="0">
                                          <p:val>
                                            <p:strVal val="#ppt_h"/>
                                          </p:val>
                                        </p:tav>
                                        <p:tav tm="100000">
                                          <p:val>
                                            <p:strVal val="#ppt_h"/>
                                          </p:val>
                                        </p:tav>
                                      </p:tavLst>
                                    </p:anim>
                                    <p:animEffect transition="in" filter="fade">
                                      <p:cBhvr>
                                        <p:cTn id="12" dur="1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strVal val="#ppt_w*0.70"/>
                                          </p:val>
                                        </p:tav>
                                        <p:tav tm="100000">
                                          <p:val>
                                            <p:strVal val="#ppt_w"/>
                                          </p:val>
                                        </p:tav>
                                      </p:tavLst>
                                    </p:anim>
                                    <p:anim calcmode="lin" valueType="num">
                                      <p:cBhvr>
                                        <p:cTn id="18" dur="1000" fill="hold"/>
                                        <p:tgtEl>
                                          <p:spTgt spid="7"/>
                                        </p:tgtEl>
                                        <p:attrNameLst>
                                          <p:attrName>ppt_h</p:attrName>
                                        </p:attrNameLst>
                                      </p:cBhvr>
                                      <p:tavLst>
                                        <p:tav tm="0">
                                          <p:val>
                                            <p:strVal val="#ppt_h"/>
                                          </p:val>
                                        </p:tav>
                                        <p:tav tm="100000">
                                          <p:val>
                                            <p:strVal val="#ppt_h"/>
                                          </p:val>
                                        </p:tav>
                                      </p:tavLst>
                                    </p:anim>
                                    <p:animEffect transition="in" filter="fade">
                                      <p:cBhvr>
                                        <p:cTn id="19" dur="1000"/>
                                        <p:tgtEl>
                                          <p:spTgt spid="7"/>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strVal val="#ppt_w*0.70"/>
                                          </p:val>
                                        </p:tav>
                                        <p:tav tm="100000">
                                          <p:val>
                                            <p:strVal val="#ppt_w"/>
                                          </p:val>
                                        </p:tav>
                                      </p:tavLst>
                                    </p:anim>
                                    <p:anim calcmode="lin" valueType="num">
                                      <p:cBhvr>
                                        <p:cTn id="23" dur="1000" fill="hold"/>
                                        <p:tgtEl>
                                          <p:spTgt spid="5"/>
                                        </p:tgtEl>
                                        <p:attrNameLst>
                                          <p:attrName>ppt_h</p:attrName>
                                        </p:attrNameLst>
                                      </p:cBhvr>
                                      <p:tavLst>
                                        <p:tav tm="0">
                                          <p:val>
                                            <p:strVal val="#ppt_h"/>
                                          </p:val>
                                        </p:tav>
                                        <p:tav tm="100000">
                                          <p:val>
                                            <p:strVal val="#ppt_h"/>
                                          </p:val>
                                        </p:tav>
                                      </p:tavLst>
                                    </p:anim>
                                    <p:animEffect transition="in" filter="fade">
                                      <p:cBhvr>
                                        <p:cTn id="2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animBg="1"/>
      <p:bldP spid="4" grpId="0" animBg="1"/>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4-06-19 at 12.08.02 PM.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270486" y="120110"/>
            <a:ext cx="7873514" cy="5503647"/>
          </a:xfrm>
          <a:prstGeom prst="rect">
            <a:avLst/>
          </a:prstGeom>
        </p:spPr>
      </p:pic>
      <p:sp>
        <p:nvSpPr>
          <p:cNvPr id="4" name="TextBox 3"/>
          <p:cNvSpPr txBox="1"/>
          <p:nvPr/>
        </p:nvSpPr>
        <p:spPr>
          <a:xfrm>
            <a:off x="0" y="716423"/>
            <a:ext cx="1664338" cy="2308324"/>
          </a:xfrm>
          <a:prstGeom prst="rect">
            <a:avLst/>
          </a:prstGeom>
          <a:noFill/>
        </p:spPr>
        <p:txBody>
          <a:bodyPr wrap="square" rtlCol="0">
            <a:spAutoFit/>
          </a:bodyPr>
          <a:lstStyle/>
          <a:p>
            <a:r>
              <a:rPr lang="en-US" dirty="0" smtClean="0"/>
              <a:t>Example #3</a:t>
            </a:r>
          </a:p>
          <a:p>
            <a:endParaRPr lang="en-US" dirty="0"/>
          </a:p>
          <a:p>
            <a:r>
              <a:rPr lang="en-US" dirty="0"/>
              <a:t>Additional</a:t>
            </a:r>
          </a:p>
          <a:p>
            <a:r>
              <a:rPr lang="en-US" dirty="0"/>
              <a:t>Proof</a:t>
            </a:r>
          </a:p>
          <a:p>
            <a:r>
              <a:rPr lang="en-US" dirty="0"/>
              <a:t>Of</a:t>
            </a:r>
          </a:p>
          <a:p>
            <a:r>
              <a:rPr lang="en-US" dirty="0"/>
              <a:t>Citizenship:</a:t>
            </a:r>
          </a:p>
          <a:p>
            <a:r>
              <a:rPr lang="en-US" dirty="0" smtClean="0">
                <a:solidFill>
                  <a:srgbClr val="000000"/>
                </a:solidFill>
              </a:rPr>
              <a:t>Copy of Passport</a:t>
            </a:r>
            <a:endParaRPr lang="en-US" dirty="0">
              <a:solidFill>
                <a:srgbClr val="000000"/>
              </a:solidFill>
            </a:endParaRPr>
          </a:p>
        </p:txBody>
      </p:sp>
      <p:sp>
        <p:nvSpPr>
          <p:cNvPr id="7" name="Frame 6"/>
          <p:cNvSpPr/>
          <p:nvPr/>
        </p:nvSpPr>
        <p:spPr>
          <a:xfrm>
            <a:off x="1270486" y="3681738"/>
            <a:ext cx="6035307" cy="645917"/>
          </a:xfrm>
          <a:prstGeom prst="fram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8" name="Frame 7"/>
          <p:cNvSpPr/>
          <p:nvPr/>
        </p:nvSpPr>
        <p:spPr>
          <a:xfrm>
            <a:off x="5831265" y="2565748"/>
            <a:ext cx="1850792" cy="612371"/>
          </a:xfrm>
          <a:prstGeom prst="fram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533795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0.70"/>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4094" y="716423"/>
            <a:ext cx="1664338" cy="2308324"/>
          </a:xfrm>
          <a:prstGeom prst="rect">
            <a:avLst/>
          </a:prstGeom>
          <a:noFill/>
        </p:spPr>
        <p:txBody>
          <a:bodyPr wrap="square" rtlCol="0">
            <a:spAutoFit/>
          </a:bodyPr>
          <a:lstStyle/>
          <a:p>
            <a:r>
              <a:rPr lang="en-US" dirty="0" smtClean="0"/>
              <a:t>Example #4</a:t>
            </a:r>
          </a:p>
          <a:p>
            <a:endParaRPr lang="en-US" dirty="0"/>
          </a:p>
          <a:p>
            <a:r>
              <a:rPr lang="en-US" dirty="0"/>
              <a:t>Additional</a:t>
            </a:r>
          </a:p>
          <a:p>
            <a:r>
              <a:rPr lang="en-US" dirty="0"/>
              <a:t>Proof</a:t>
            </a:r>
          </a:p>
          <a:p>
            <a:r>
              <a:rPr lang="en-US" dirty="0"/>
              <a:t>Of</a:t>
            </a:r>
          </a:p>
          <a:p>
            <a:r>
              <a:rPr lang="en-US" dirty="0"/>
              <a:t>Citizenship:</a:t>
            </a:r>
          </a:p>
          <a:p>
            <a:r>
              <a:rPr lang="en-US" dirty="0" smtClean="0">
                <a:solidFill>
                  <a:srgbClr val="000000"/>
                </a:solidFill>
              </a:rPr>
              <a:t>Copy of Birth Certificate</a:t>
            </a:r>
            <a:endParaRPr lang="en-US" dirty="0">
              <a:solidFill>
                <a:srgbClr val="000000"/>
              </a:solidFill>
            </a:endParaRPr>
          </a:p>
        </p:txBody>
      </p:sp>
      <p:pic>
        <p:nvPicPr>
          <p:cNvPr id="2" name="Picture 1" descr="Screen Shot 2014-06-19 at 11.57.30 AM.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966396" y="0"/>
            <a:ext cx="7177603" cy="4986211"/>
          </a:xfrm>
          <a:prstGeom prst="rect">
            <a:avLst/>
          </a:prstGeom>
        </p:spPr>
      </p:pic>
      <p:sp>
        <p:nvSpPr>
          <p:cNvPr id="5" name="Frame 4"/>
          <p:cNvSpPr/>
          <p:nvPr/>
        </p:nvSpPr>
        <p:spPr>
          <a:xfrm>
            <a:off x="1798432" y="3731817"/>
            <a:ext cx="5632783" cy="721277"/>
          </a:xfrm>
          <a:prstGeom prst="fram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7876637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Nationwide Voter Registration Rates</a:t>
            </a:r>
            <a:endParaRPr lang="en-US" dirty="0"/>
          </a:p>
        </p:txBody>
      </p:sp>
      <p:pic>
        <p:nvPicPr>
          <p:cNvPr id="4" name="Picture 3"/>
          <p:cNvPicPr>
            <a:picLocks noChangeAspect="1"/>
          </p:cNvPicPr>
          <p:nvPr/>
        </p:nvPicPr>
        <p:blipFill>
          <a:blip r:embed="rId3"/>
          <a:stretch>
            <a:fillRect/>
          </a:stretch>
        </p:blipFill>
        <p:spPr>
          <a:xfrm>
            <a:off x="346280" y="1554129"/>
            <a:ext cx="8340520" cy="4135890"/>
          </a:xfrm>
          <a:prstGeom prst="rect">
            <a:avLst/>
          </a:prstGeom>
        </p:spPr>
      </p:pic>
    </p:spTree>
    <p:extLst>
      <p:ext uri="{BB962C8B-B14F-4D97-AF65-F5344CB8AC3E}">
        <p14:creationId xmlns:p14="http://schemas.microsoft.com/office/powerpoint/2010/main" val="682778419"/>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500"/>
            <a:ext cx="8229600" cy="1143000"/>
          </a:xfrm>
        </p:spPr>
        <p:txBody>
          <a:bodyPr>
            <a:normAutofit/>
          </a:bodyPr>
          <a:lstStyle/>
          <a:p>
            <a:r>
              <a:rPr lang="en-US" dirty="0" smtClean="0">
                <a:latin typeface="Avenir Light"/>
                <a:cs typeface="Avenir Light"/>
              </a:rPr>
              <a:t>Best Practices</a:t>
            </a:r>
            <a:endParaRPr lang="en-US" dirty="0">
              <a:latin typeface="Avenir Light"/>
              <a:cs typeface="Avenir Light"/>
            </a:endParaRPr>
          </a:p>
        </p:txBody>
      </p:sp>
    </p:spTree>
    <p:extLst>
      <p:ext uri="{BB962C8B-B14F-4D97-AF65-F5344CB8AC3E}">
        <p14:creationId xmlns:p14="http://schemas.microsoft.com/office/powerpoint/2010/main" val="3365854352"/>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2128" y="2770007"/>
            <a:ext cx="8236806" cy="1073646"/>
          </a:xfrm>
        </p:spPr>
        <p:txBody>
          <a:bodyPr>
            <a:noAutofit/>
          </a:bodyPr>
          <a:lstStyle/>
          <a:p>
            <a:pPr marL="68580" indent="0">
              <a:buNone/>
            </a:pPr>
            <a:r>
              <a:rPr lang="en-US" sz="4000" dirty="0" smtClean="0">
                <a:latin typeface="Avenir Book"/>
                <a:cs typeface="Avenir Book"/>
              </a:rPr>
              <a:t>ARE YOU REGISTERED TO VOTE?</a:t>
            </a:r>
            <a:endParaRPr lang="en-US" sz="4000" dirty="0">
              <a:latin typeface="Avenir Book"/>
              <a:cs typeface="Avenir Book"/>
            </a:endParaRPr>
          </a:p>
        </p:txBody>
      </p:sp>
      <p:sp>
        <p:nvSpPr>
          <p:cNvPr id="4" name="Rectangle 3"/>
          <p:cNvSpPr/>
          <p:nvPr/>
        </p:nvSpPr>
        <p:spPr>
          <a:xfrm>
            <a:off x="0" y="5168859"/>
            <a:ext cx="9144000" cy="1689141"/>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Oval 4"/>
          <p:cNvSpPr/>
          <p:nvPr/>
        </p:nvSpPr>
        <p:spPr>
          <a:xfrm>
            <a:off x="438844" y="1607140"/>
            <a:ext cx="8310467" cy="3122485"/>
          </a:xfrm>
          <a:prstGeom prst="ellipse">
            <a:avLst/>
          </a:prstGeom>
          <a:noFill/>
          <a:ln w="76200" cmpd="sng"/>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 name="Straight Connector 5"/>
          <p:cNvCxnSpPr/>
          <p:nvPr/>
        </p:nvCxnSpPr>
        <p:spPr>
          <a:xfrm flipV="1">
            <a:off x="1298870" y="2141952"/>
            <a:ext cx="6350306" cy="1940528"/>
          </a:xfrm>
          <a:prstGeom prst="line">
            <a:avLst/>
          </a:prstGeom>
          <a:ln w="76200" cmpd="sng"/>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60761649"/>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630731" y="823990"/>
            <a:ext cx="7772400" cy="2721884"/>
          </a:xfrm>
        </p:spPr>
        <p:txBody>
          <a:bodyPr>
            <a:normAutofit/>
          </a:bodyPr>
          <a:lstStyle/>
          <a:p>
            <a:pPr marL="68580" indent="0">
              <a:buNone/>
            </a:pPr>
            <a:r>
              <a:rPr lang="en-US" sz="4000" dirty="0" smtClean="0">
                <a:latin typeface="Avenir Book"/>
                <a:cs typeface="Avenir Book"/>
              </a:rPr>
              <a:t>“When was the last time you </a:t>
            </a:r>
            <a:r>
              <a:rPr lang="en-US" sz="4000" dirty="0" smtClean="0">
                <a:solidFill>
                  <a:srgbClr val="3D68A2"/>
                </a:solidFill>
                <a:latin typeface="Avenir Book"/>
                <a:cs typeface="Avenir Book"/>
              </a:rPr>
              <a:t>updated your voter registration?</a:t>
            </a:r>
            <a:r>
              <a:rPr lang="en-US" sz="4000" dirty="0" smtClean="0">
                <a:latin typeface="Avenir Book"/>
                <a:cs typeface="Avenir Book"/>
              </a:rPr>
              <a:t>”</a:t>
            </a:r>
          </a:p>
          <a:p>
            <a:pPr marL="68580" indent="0">
              <a:buNone/>
            </a:pPr>
            <a:r>
              <a:rPr lang="en-US" sz="4000" dirty="0">
                <a:latin typeface="Avenir Book"/>
                <a:cs typeface="Avenir Book"/>
              </a:rPr>
              <a:t>	</a:t>
            </a:r>
            <a:r>
              <a:rPr lang="en-US" sz="4000" dirty="0" smtClean="0">
                <a:latin typeface="Avenir Book"/>
                <a:cs typeface="Avenir Book"/>
              </a:rPr>
              <a:t>													or</a:t>
            </a:r>
            <a:endParaRPr lang="en-US" sz="4000" dirty="0">
              <a:latin typeface="Avenir Book"/>
              <a:cs typeface="Avenir Book"/>
            </a:endParaRPr>
          </a:p>
        </p:txBody>
      </p:sp>
      <p:sp>
        <p:nvSpPr>
          <p:cNvPr id="3" name="Content Placeholder 2"/>
          <p:cNvSpPr txBox="1">
            <a:spLocks/>
          </p:cNvSpPr>
          <p:nvPr/>
        </p:nvSpPr>
        <p:spPr>
          <a:xfrm>
            <a:off x="363387" y="3913538"/>
            <a:ext cx="7772400" cy="1698696"/>
          </a:xfrm>
          <a:prstGeom prst="rect">
            <a:avLst/>
          </a:prstGeom>
        </p:spPr>
        <p:txBody>
          <a:bodyPr vert="horz" lIns="0" tIns="45720" rIns="0" bIns="45720" rtlCol="0">
            <a:normAutofit/>
          </a:bodyPr>
          <a:lst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a:lstStyle>
          <a:p>
            <a:pPr marL="68580" indent="0" algn="r">
              <a:buFont typeface="Wingdings 3" pitchFamily="18" charset="2"/>
              <a:buNone/>
            </a:pPr>
            <a:r>
              <a:rPr lang="en-US" sz="4000" dirty="0" smtClean="0">
                <a:latin typeface="Avenir Book"/>
                <a:cs typeface="Avenir Book"/>
              </a:rPr>
              <a:t>“Do you know if your </a:t>
            </a:r>
            <a:r>
              <a:rPr lang="en-US" sz="4000" dirty="0" smtClean="0">
                <a:solidFill>
                  <a:srgbClr val="3D68A2"/>
                </a:solidFill>
                <a:latin typeface="Avenir Book"/>
                <a:cs typeface="Avenir Book"/>
              </a:rPr>
              <a:t>voter registration is all up-to-date?</a:t>
            </a:r>
            <a:r>
              <a:rPr lang="en-US" sz="4000" dirty="0" smtClean="0">
                <a:latin typeface="Avenir Book"/>
                <a:cs typeface="Avenir Book"/>
              </a:rPr>
              <a:t>”</a:t>
            </a:r>
            <a:endParaRPr lang="en-US" sz="4000" dirty="0">
              <a:latin typeface="Avenir Book"/>
              <a:cs typeface="Avenir Book"/>
            </a:endParaRPr>
          </a:p>
        </p:txBody>
      </p:sp>
    </p:spTree>
    <p:extLst>
      <p:ext uri="{BB962C8B-B14F-4D97-AF65-F5344CB8AC3E}">
        <p14:creationId xmlns:p14="http://schemas.microsoft.com/office/powerpoint/2010/main" val="1173338213"/>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5168859"/>
            <a:ext cx="9144000" cy="1689141"/>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a:stretch>
            <a:fillRect/>
          </a:stretch>
        </p:blipFill>
        <p:spPr>
          <a:xfrm>
            <a:off x="650389" y="794033"/>
            <a:ext cx="7962900" cy="5245100"/>
          </a:xfrm>
          <a:prstGeom prst="rect">
            <a:avLst/>
          </a:prstGeom>
        </p:spPr>
      </p:pic>
      <p:sp>
        <p:nvSpPr>
          <p:cNvPr id="7" name="TextBox 6"/>
          <p:cNvSpPr txBox="1"/>
          <p:nvPr/>
        </p:nvSpPr>
        <p:spPr>
          <a:xfrm>
            <a:off x="927880" y="5669801"/>
            <a:ext cx="4071142" cy="369332"/>
          </a:xfrm>
          <a:prstGeom prst="rect">
            <a:avLst/>
          </a:prstGeom>
          <a:noFill/>
        </p:spPr>
        <p:txBody>
          <a:bodyPr wrap="none" rtlCol="0">
            <a:spAutoFit/>
          </a:bodyPr>
          <a:lstStyle/>
          <a:p>
            <a:r>
              <a:rPr lang="en-US" dirty="0" err="1" smtClean="0">
                <a:latin typeface="Avenir Book"/>
                <a:cs typeface="Avenir Book"/>
              </a:rPr>
              <a:t>Alamosbasement</a:t>
            </a:r>
            <a:r>
              <a:rPr lang="en-US" dirty="0" smtClean="0">
                <a:latin typeface="Avenir Book"/>
                <a:cs typeface="Avenir Book"/>
              </a:rPr>
              <a:t>, Creative Commons</a:t>
            </a:r>
            <a:endParaRPr lang="en-US" dirty="0">
              <a:latin typeface="Avenir Book"/>
              <a:cs typeface="Avenir Book"/>
            </a:endParaRPr>
          </a:p>
        </p:txBody>
      </p:sp>
    </p:spTree>
    <p:extLst>
      <p:ext uri="{BB962C8B-B14F-4D97-AF65-F5344CB8AC3E}">
        <p14:creationId xmlns:p14="http://schemas.microsoft.com/office/powerpoint/2010/main" val="3736525907"/>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500"/>
            <a:ext cx="8229600" cy="1143000"/>
          </a:xfrm>
        </p:spPr>
        <p:txBody>
          <a:bodyPr>
            <a:normAutofit/>
          </a:bodyPr>
          <a:lstStyle/>
          <a:p>
            <a:r>
              <a:rPr lang="en-US" dirty="0" smtClean="0">
                <a:latin typeface="Avenir Light"/>
                <a:cs typeface="Avenir Light"/>
              </a:rPr>
              <a:t>ROLE PLAYS</a:t>
            </a:r>
            <a:endParaRPr lang="en-US" dirty="0">
              <a:latin typeface="Avenir Light"/>
              <a:cs typeface="Avenir Light"/>
            </a:endParaRPr>
          </a:p>
        </p:txBody>
      </p:sp>
    </p:spTree>
    <p:extLst>
      <p:ext uri="{BB962C8B-B14F-4D97-AF65-F5344CB8AC3E}">
        <p14:creationId xmlns:p14="http://schemas.microsoft.com/office/powerpoint/2010/main" val="412663299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latin typeface="Avenir Heavy"/>
                <a:cs typeface="Avenir Heavy"/>
              </a:rPr>
              <a:t>ROLE PLAYS: INSTRUCTIONS</a:t>
            </a:r>
            <a:endParaRPr lang="en-US" sz="4000" dirty="0">
              <a:latin typeface="Avenir Heavy"/>
              <a:cs typeface="Avenir Heavy"/>
            </a:endParaRPr>
          </a:p>
        </p:txBody>
      </p:sp>
      <p:sp>
        <p:nvSpPr>
          <p:cNvPr id="3" name="Content Placeholder 2"/>
          <p:cNvSpPr>
            <a:spLocks noGrp="1"/>
          </p:cNvSpPr>
          <p:nvPr>
            <p:ph idx="1"/>
          </p:nvPr>
        </p:nvSpPr>
        <p:spPr>
          <a:xfrm>
            <a:off x="1520762" y="1605797"/>
            <a:ext cx="6161300" cy="4430968"/>
          </a:xfrm>
          <a:ln w="57150" cmpd="sng">
            <a:noFill/>
          </a:ln>
        </p:spPr>
        <p:txBody>
          <a:bodyPr>
            <a:normAutofit lnSpcReduction="10000"/>
          </a:bodyPr>
          <a:lstStyle/>
          <a:p>
            <a:pPr marL="525780" indent="-457200">
              <a:buFont typeface="+mj-lt"/>
              <a:buAutoNum type="arabicPeriod"/>
            </a:pPr>
            <a:endParaRPr lang="en-US" sz="2400" dirty="0" smtClean="0"/>
          </a:p>
          <a:p>
            <a:pPr marL="525780" indent="-457200">
              <a:buFont typeface="+mj-lt"/>
              <a:buAutoNum type="arabicPeriod"/>
            </a:pPr>
            <a:r>
              <a:rPr lang="en-US" sz="2600" dirty="0" smtClean="0">
                <a:solidFill>
                  <a:srgbClr val="3D68A2"/>
                </a:solidFill>
                <a:latin typeface="Avenir Book"/>
                <a:cs typeface="Avenir Book"/>
              </a:rPr>
              <a:t>Partner with one other person.</a:t>
            </a:r>
          </a:p>
          <a:p>
            <a:pPr marL="68580" indent="0">
              <a:buNone/>
            </a:pPr>
            <a:endParaRPr lang="en-US" sz="2600" dirty="0" smtClean="0">
              <a:solidFill>
                <a:srgbClr val="3D68A2"/>
              </a:solidFill>
              <a:latin typeface="Avenir Book"/>
              <a:cs typeface="Avenir Book"/>
            </a:endParaRPr>
          </a:p>
          <a:p>
            <a:pPr marL="525780" indent="-457200">
              <a:buFont typeface="+mj-lt"/>
              <a:buAutoNum type="arabicPeriod"/>
            </a:pPr>
            <a:r>
              <a:rPr lang="en-US" sz="2600" dirty="0" smtClean="0">
                <a:solidFill>
                  <a:srgbClr val="3D68A2"/>
                </a:solidFill>
                <a:latin typeface="Avenir Book"/>
                <a:cs typeface="Avenir Book"/>
              </a:rPr>
              <a:t>Chose one person to be the client and one person to be the assistor</a:t>
            </a:r>
          </a:p>
          <a:p>
            <a:pPr marL="525780" indent="-457200">
              <a:buFont typeface="+mj-lt"/>
              <a:buAutoNum type="arabicPeriod"/>
            </a:pPr>
            <a:endParaRPr lang="en-US" sz="2600" dirty="0" smtClean="0">
              <a:solidFill>
                <a:srgbClr val="3D68A2"/>
              </a:solidFill>
              <a:latin typeface="Avenir Book"/>
              <a:cs typeface="Avenir Book"/>
            </a:endParaRPr>
          </a:p>
          <a:p>
            <a:pPr marL="525780" indent="-457200">
              <a:buFont typeface="+mj-lt"/>
              <a:buAutoNum type="arabicPeriod"/>
            </a:pPr>
            <a:r>
              <a:rPr lang="en-US" sz="2600" dirty="0" smtClean="0">
                <a:solidFill>
                  <a:srgbClr val="3D68A2"/>
                </a:solidFill>
                <a:latin typeface="Avenir Book"/>
                <a:cs typeface="Avenir Book"/>
              </a:rPr>
              <a:t>The assistor helps the client register to vote</a:t>
            </a:r>
          </a:p>
          <a:p>
            <a:pPr marL="525780" indent="-457200">
              <a:buFont typeface="+mj-lt"/>
              <a:buAutoNum type="arabicPeriod"/>
            </a:pPr>
            <a:endParaRPr lang="en-US" sz="2600" dirty="0" smtClean="0">
              <a:solidFill>
                <a:srgbClr val="3D68A2"/>
              </a:solidFill>
              <a:latin typeface="Avenir Book"/>
              <a:cs typeface="Avenir Book"/>
            </a:endParaRPr>
          </a:p>
          <a:p>
            <a:pPr marL="525780" indent="-457200">
              <a:buFont typeface="+mj-lt"/>
              <a:buAutoNum type="arabicPeriod"/>
            </a:pPr>
            <a:r>
              <a:rPr lang="en-US" sz="2600" dirty="0" smtClean="0">
                <a:solidFill>
                  <a:srgbClr val="3D68A2"/>
                </a:solidFill>
                <a:latin typeface="Avenir Book"/>
                <a:cs typeface="Avenir Book"/>
              </a:rPr>
              <a:t>Swap</a:t>
            </a:r>
          </a:p>
          <a:p>
            <a:pPr marL="68580" indent="0">
              <a:buNone/>
            </a:pPr>
            <a:endParaRPr lang="en-US" sz="2400" dirty="0" smtClean="0">
              <a:solidFill>
                <a:srgbClr val="3D68A2"/>
              </a:solidFill>
            </a:endParaRPr>
          </a:p>
        </p:txBody>
      </p:sp>
    </p:spTree>
    <p:extLst>
      <p:ext uri="{BB962C8B-B14F-4D97-AF65-F5344CB8AC3E}">
        <p14:creationId xmlns:p14="http://schemas.microsoft.com/office/powerpoint/2010/main" val="662512088"/>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Tricky scenario!</a:t>
            </a:r>
            <a:endParaRPr lang="en-US" dirty="0"/>
          </a:p>
        </p:txBody>
      </p:sp>
      <p:sp>
        <p:nvSpPr>
          <p:cNvPr id="3" name="Content Placeholder 2"/>
          <p:cNvSpPr>
            <a:spLocks noGrp="1"/>
          </p:cNvSpPr>
          <p:nvPr>
            <p:ph idx="1"/>
          </p:nvPr>
        </p:nvSpPr>
        <p:spPr/>
        <p:txBody>
          <a:bodyPr/>
          <a:lstStyle/>
          <a:p>
            <a:r>
              <a:rPr lang="en-US" dirty="0" smtClean="0"/>
              <a:t>#1: The client is really excited about voting but isn’t a citizen. However, the client does have two twins at home who are citizens.</a:t>
            </a:r>
          </a:p>
          <a:p>
            <a:pPr marL="0" indent="0">
              <a:buNone/>
            </a:pPr>
            <a:endParaRPr lang="en-US" dirty="0" smtClean="0"/>
          </a:p>
          <a:p>
            <a:r>
              <a:rPr lang="en-US" dirty="0" smtClean="0"/>
              <a:t>#2: The client thinks all politicians are crooks and doesn’t give a hoot about voting.</a:t>
            </a:r>
            <a:endParaRPr lang="en-US" dirty="0"/>
          </a:p>
        </p:txBody>
      </p:sp>
    </p:spTree>
    <p:extLst>
      <p:ext uri="{BB962C8B-B14F-4D97-AF65-F5344CB8AC3E}">
        <p14:creationId xmlns:p14="http://schemas.microsoft.com/office/powerpoint/2010/main" val="19475625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65200" y="1744133"/>
            <a:ext cx="6722533" cy="707886"/>
          </a:xfrm>
          <a:prstGeom prst="rect">
            <a:avLst/>
          </a:prstGeom>
          <a:noFill/>
        </p:spPr>
        <p:txBody>
          <a:bodyPr wrap="square" rtlCol="0">
            <a:spAutoFit/>
          </a:bodyPr>
          <a:lstStyle/>
          <a:p>
            <a:r>
              <a:rPr lang="en-US" sz="4000" dirty="0" smtClean="0">
                <a:latin typeface="Avenir Light"/>
                <a:cs typeface="Avenir Light"/>
              </a:rPr>
              <a:t>Congratulations! </a:t>
            </a:r>
            <a:endParaRPr lang="en-US" sz="4000" dirty="0">
              <a:latin typeface="Avenir Light"/>
              <a:cs typeface="Avenir Light"/>
            </a:endParaRPr>
          </a:p>
        </p:txBody>
      </p:sp>
    </p:spTree>
    <p:extLst>
      <p:ext uri="{BB962C8B-B14F-4D97-AF65-F5344CB8AC3E}">
        <p14:creationId xmlns:p14="http://schemas.microsoft.com/office/powerpoint/2010/main" val="1292299511"/>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5168859"/>
            <a:ext cx="9144000" cy="1689141"/>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11660" y="274637"/>
            <a:ext cx="8760366" cy="1452927"/>
          </a:xfrm>
        </p:spPr>
        <p:txBody>
          <a:bodyPr>
            <a:noAutofit/>
          </a:bodyPr>
          <a:lstStyle/>
          <a:p>
            <a:pPr algn="ctr"/>
            <a:r>
              <a:rPr lang="en-US" b="1" dirty="0" smtClean="0">
                <a:latin typeface="Avenir Heavy"/>
                <a:cs typeface="Avenir Heavy"/>
              </a:rPr>
              <a:t>Why Offer Voter Registration?</a:t>
            </a:r>
            <a:br>
              <a:rPr lang="en-US" b="1" dirty="0" smtClean="0">
                <a:latin typeface="Avenir Heavy"/>
                <a:cs typeface="Avenir Heavy"/>
              </a:rPr>
            </a:br>
            <a:r>
              <a:rPr lang="en-US" sz="2400" dirty="0" smtClean="0">
                <a:latin typeface="Avenir Book"/>
                <a:cs typeface="Avenir Book"/>
              </a:rPr>
              <a:t>Voter Registration Statistics</a:t>
            </a:r>
            <a:br>
              <a:rPr lang="en-US" sz="2400" dirty="0" smtClean="0">
                <a:latin typeface="Avenir Book"/>
                <a:cs typeface="Avenir Book"/>
              </a:rPr>
            </a:br>
            <a:endParaRPr lang="en-US" sz="2400" dirty="0">
              <a:latin typeface="Avenir Book"/>
              <a:cs typeface="Avenir Book"/>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54296068"/>
              </p:ext>
            </p:extLst>
          </p:nvPr>
        </p:nvGraphicFramePr>
        <p:xfrm>
          <a:off x="1458022" y="2262341"/>
          <a:ext cx="6380812" cy="3553950"/>
        </p:xfrm>
        <a:graphic>
          <a:graphicData uri="http://schemas.openxmlformats.org/drawingml/2006/table">
            <a:tbl>
              <a:tblPr firstRow="1" bandRow="1">
                <a:tableStyleId>{125E5076-3810-47DD-B79F-674D7AD40C01}</a:tableStyleId>
              </a:tblPr>
              <a:tblGrid>
                <a:gridCol w="3145096"/>
                <a:gridCol w="3235716"/>
              </a:tblGrid>
              <a:tr h="880680">
                <a:tc gridSpan="2">
                  <a:txBody>
                    <a:bodyPr/>
                    <a:lstStyle/>
                    <a:p>
                      <a:pPr algn="ctr"/>
                      <a:r>
                        <a:rPr lang="en-US" sz="4800" dirty="0" smtClean="0">
                          <a:latin typeface="Avenir Book"/>
                          <a:cs typeface="Avenir Book"/>
                        </a:rPr>
                        <a:t>Arizona 2012</a:t>
                      </a:r>
                      <a:endParaRPr lang="en-US" sz="4800" dirty="0">
                        <a:latin typeface="Avenir Book"/>
                        <a:cs typeface="Avenir Book"/>
                      </a:endParaRPr>
                    </a:p>
                  </a:txBody>
                  <a:tcPr anchor="ctr"/>
                </a:tc>
                <a:tc hMerge="1">
                  <a:txBody>
                    <a:bodyPr/>
                    <a:lstStyle/>
                    <a:p>
                      <a:pPr algn="ctr"/>
                      <a:endParaRPr lang="en-US" sz="5400" dirty="0"/>
                    </a:p>
                  </a:txBody>
                  <a:tcPr anchor="ctr"/>
                </a:tc>
              </a:tr>
              <a:tr h="119798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4000" dirty="0" smtClean="0">
                          <a:latin typeface="Avenir Book"/>
                          <a:cs typeface="Avenir Book"/>
                        </a:rPr>
                        <a:t>$20,000 </a:t>
                      </a:r>
                    </a:p>
                    <a:p>
                      <a:pPr algn="ctr"/>
                      <a:r>
                        <a:rPr lang="en-US" sz="4000" dirty="0" smtClean="0">
                          <a:latin typeface="Avenir Book"/>
                          <a:cs typeface="Avenir Book"/>
                        </a:rPr>
                        <a:t>or Less</a:t>
                      </a:r>
                      <a:endParaRPr lang="en-US" sz="4000" dirty="0">
                        <a:latin typeface="Avenir Book"/>
                        <a:cs typeface="Avenir Book"/>
                      </a:endParaRPr>
                    </a:p>
                  </a:txBody>
                  <a:tcPr anchor="ctr"/>
                </a:tc>
                <a:tc>
                  <a:txBody>
                    <a:bodyPr/>
                    <a:lstStyle/>
                    <a:p>
                      <a:pPr algn="ctr"/>
                      <a:r>
                        <a:rPr lang="en-US" sz="4000" dirty="0" smtClean="0">
                          <a:latin typeface="Avenir Book"/>
                          <a:cs typeface="Avenir Book"/>
                        </a:rPr>
                        <a:t>$100,000 </a:t>
                      </a:r>
                    </a:p>
                    <a:p>
                      <a:pPr algn="ctr"/>
                      <a:r>
                        <a:rPr lang="en-US" sz="4000" dirty="0" smtClean="0">
                          <a:latin typeface="Avenir Book"/>
                          <a:cs typeface="Avenir Book"/>
                        </a:rPr>
                        <a:t>or More</a:t>
                      </a:r>
                      <a:endParaRPr lang="en-US" sz="4000" dirty="0">
                        <a:latin typeface="Avenir Book"/>
                        <a:cs typeface="Avenir Book"/>
                      </a:endParaRPr>
                    </a:p>
                  </a:txBody>
                  <a:tcPr anchor="ctr"/>
                </a:tc>
              </a:tr>
              <a:tr h="1362630">
                <a:tc>
                  <a:txBody>
                    <a:bodyPr/>
                    <a:lstStyle/>
                    <a:p>
                      <a:pPr algn="ctr"/>
                      <a:r>
                        <a:rPr lang="en-US" sz="6000" dirty="0" smtClean="0">
                          <a:latin typeface="Avenir Book"/>
                          <a:cs typeface="Avenir Book"/>
                        </a:rPr>
                        <a:t>30%</a:t>
                      </a:r>
                      <a:endParaRPr lang="en-US" sz="6000" dirty="0">
                        <a:latin typeface="Avenir Book"/>
                        <a:cs typeface="Avenir Book"/>
                      </a:endParaRPr>
                    </a:p>
                  </a:txBody>
                  <a:tcPr anchor="ctr"/>
                </a:tc>
                <a:tc>
                  <a:txBody>
                    <a:bodyPr/>
                    <a:lstStyle/>
                    <a:p>
                      <a:pPr algn="ctr"/>
                      <a:r>
                        <a:rPr lang="en-US" sz="6000" dirty="0" smtClean="0">
                          <a:latin typeface="Avenir Book"/>
                          <a:cs typeface="Avenir Book"/>
                        </a:rPr>
                        <a:t>56%</a:t>
                      </a:r>
                      <a:endParaRPr lang="en-US" sz="6000" dirty="0">
                        <a:latin typeface="Avenir Book"/>
                        <a:cs typeface="Avenir Book"/>
                      </a:endParaRPr>
                    </a:p>
                  </a:txBody>
                  <a:tcPr anchor="ctr"/>
                </a:tc>
              </a:tr>
            </a:tbl>
          </a:graphicData>
        </a:graphic>
      </p:graphicFrame>
    </p:spTree>
    <p:extLst>
      <p:ext uri="{BB962C8B-B14F-4D97-AF65-F5344CB8AC3E}">
        <p14:creationId xmlns:p14="http://schemas.microsoft.com/office/powerpoint/2010/main" val="177404540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5168859"/>
            <a:ext cx="9144000" cy="1689141"/>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a:stretch>
            <a:fillRect/>
          </a:stretch>
        </p:blipFill>
        <p:spPr>
          <a:xfrm>
            <a:off x="4415483" y="635082"/>
            <a:ext cx="3718028" cy="4921883"/>
          </a:xfrm>
          <a:prstGeom prst="rect">
            <a:avLst/>
          </a:prstGeom>
        </p:spPr>
      </p:pic>
      <p:sp>
        <p:nvSpPr>
          <p:cNvPr id="3" name="TextBox 2"/>
          <p:cNvSpPr txBox="1"/>
          <p:nvPr/>
        </p:nvSpPr>
        <p:spPr>
          <a:xfrm>
            <a:off x="1393540" y="899339"/>
            <a:ext cx="3005951" cy="523220"/>
          </a:xfrm>
          <a:prstGeom prst="rect">
            <a:avLst/>
          </a:prstGeom>
          <a:noFill/>
        </p:spPr>
        <p:txBody>
          <a:bodyPr wrap="none" rtlCol="0">
            <a:spAutoFit/>
          </a:bodyPr>
          <a:lstStyle/>
          <a:p>
            <a:r>
              <a:rPr lang="en-US" sz="2800" dirty="0" smtClean="0">
                <a:latin typeface="Avenir Book"/>
                <a:cs typeface="Avenir Book"/>
              </a:rPr>
              <a:t>EMPOWERMENT</a:t>
            </a:r>
            <a:endParaRPr lang="en-US" sz="2800" dirty="0">
              <a:latin typeface="Avenir Book"/>
              <a:cs typeface="Avenir Book"/>
            </a:endParaRPr>
          </a:p>
        </p:txBody>
      </p:sp>
      <p:sp>
        <p:nvSpPr>
          <p:cNvPr id="6" name="TextBox 5"/>
          <p:cNvSpPr txBox="1"/>
          <p:nvPr/>
        </p:nvSpPr>
        <p:spPr>
          <a:xfrm>
            <a:off x="1680728" y="1992346"/>
            <a:ext cx="2290152" cy="461665"/>
          </a:xfrm>
          <a:prstGeom prst="rect">
            <a:avLst/>
          </a:prstGeom>
          <a:noFill/>
        </p:spPr>
        <p:txBody>
          <a:bodyPr wrap="none" rtlCol="0">
            <a:spAutoFit/>
          </a:bodyPr>
          <a:lstStyle/>
          <a:p>
            <a:r>
              <a:rPr lang="en-US" sz="2400" dirty="0" smtClean="0">
                <a:latin typeface="Avenir Book"/>
                <a:cs typeface="Avenir Book"/>
              </a:rPr>
              <a:t>CONNECTION</a:t>
            </a:r>
            <a:endParaRPr lang="en-US" sz="2400" dirty="0">
              <a:latin typeface="Avenir Book"/>
              <a:cs typeface="Avenir Book"/>
            </a:endParaRPr>
          </a:p>
        </p:txBody>
      </p:sp>
      <p:sp>
        <p:nvSpPr>
          <p:cNvPr id="7" name="TextBox 6"/>
          <p:cNvSpPr txBox="1"/>
          <p:nvPr/>
        </p:nvSpPr>
        <p:spPr>
          <a:xfrm>
            <a:off x="1996156" y="3086462"/>
            <a:ext cx="1676085" cy="400110"/>
          </a:xfrm>
          <a:prstGeom prst="rect">
            <a:avLst/>
          </a:prstGeom>
          <a:noFill/>
        </p:spPr>
        <p:txBody>
          <a:bodyPr wrap="none" rtlCol="0">
            <a:spAutoFit/>
          </a:bodyPr>
          <a:lstStyle/>
          <a:p>
            <a:r>
              <a:rPr lang="en-US" sz="2000" dirty="0" smtClean="0">
                <a:latin typeface="Avenir Book"/>
                <a:cs typeface="Avenir Book"/>
              </a:rPr>
              <a:t>VALIDATION</a:t>
            </a:r>
            <a:endParaRPr lang="en-US" sz="2000" dirty="0">
              <a:latin typeface="Avenir Book"/>
              <a:cs typeface="Avenir Book"/>
            </a:endParaRPr>
          </a:p>
        </p:txBody>
      </p:sp>
      <p:sp>
        <p:nvSpPr>
          <p:cNvPr id="8" name="TextBox 7"/>
          <p:cNvSpPr txBox="1"/>
          <p:nvPr/>
        </p:nvSpPr>
        <p:spPr>
          <a:xfrm>
            <a:off x="1690797" y="4221130"/>
            <a:ext cx="2350567" cy="584776"/>
          </a:xfrm>
          <a:prstGeom prst="rect">
            <a:avLst/>
          </a:prstGeom>
          <a:noFill/>
        </p:spPr>
        <p:txBody>
          <a:bodyPr wrap="none" rtlCol="0">
            <a:spAutoFit/>
          </a:bodyPr>
          <a:lstStyle/>
          <a:p>
            <a:r>
              <a:rPr lang="en-US" sz="3200" dirty="0" smtClean="0">
                <a:latin typeface="Avenir Heavy"/>
                <a:cs typeface="Avenir Heavy"/>
              </a:rPr>
              <a:t>STRENGTH</a:t>
            </a:r>
          </a:p>
        </p:txBody>
      </p:sp>
    </p:spTree>
    <p:extLst>
      <p:ext uri="{BB962C8B-B14F-4D97-AF65-F5344CB8AC3E}">
        <p14:creationId xmlns:p14="http://schemas.microsoft.com/office/powerpoint/2010/main" val="358721369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25424" y="302712"/>
            <a:ext cx="9144000" cy="936002"/>
          </a:xfrm>
        </p:spPr>
        <p:txBody>
          <a:bodyPr>
            <a:noAutofit/>
          </a:bodyPr>
          <a:lstStyle/>
          <a:p>
            <a:pPr algn="ctr"/>
            <a:r>
              <a:rPr lang="en-US" b="1" dirty="0" smtClean="0">
                <a:latin typeface="Avenir Heavy"/>
                <a:cs typeface="Avenir Heavy"/>
              </a:rPr>
              <a:t>Our Organization</a:t>
            </a:r>
            <a:endParaRPr lang="en-US" sz="2400" b="1" dirty="0">
              <a:latin typeface="Avenir Heavy"/>
              <a:cs typeface="Avenir Heavy"/>
            </a:endParaRPr>
          </a:p>
        </p:txBody>
      </p:sp>
      <p:sp>
        <p:nvSpPr>
          <p:cNvPr id="4" name="Content Placeholder 2"/>
          <p:cNvSpPr txBox="1">
            <a:spLocks/>
          </p:cNvSpPr>
          <p:nvPr/>
        </p:nvSpPr>
        <p:spPr>
          <a:xfrm>
            <a:off x="603036" y="2831639"/>
            <a:ext cx="7772400" cy="2652737"/>
          </a:xfrm>
          <a:prstGeom prst="rect">
            <a:avLst/>
          </a:prstGeom>
        </p:spPr>
        <p:txBody>
          <a:bodyPr vert="horz" lIns="0" tIns="45720" rIns="0" bIns="45720" rtlCol="0">
            <a:normAutofit/>
          </a:bodyPr>
          <a:lst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a:lstStyle>
          <a:p>
            <a:pPr marL="68580" indent="0" algn="ctr">
              <a:buFont typeface="Wingdings 3" pitchFamily="18" charset="2"/>
              <a:buNone/>
            </a:pPr>
            <a:endParaRPr lang="en-US" sz="4400" dirty="0" smtClean="0"/>
          </a:p>
          <a:p>
            <a:pPr marL="68580" indent="0" algn="ctr">
              <a:buFont typeface="Wingdings 3" pitchFamily="18" charset="2"/>
              <a:buNone/>
            </a:pPr>
            <a:endParaRPr lang="en-US" sz="4400" dirty="0" smtClean="0"/>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3036" y="1238714"/>
            <a:ext cx="7917222" cy="532300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138665518"/>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500"/>
            <a:ext cx="8229600" cy="1143000"/>
          </a:xfrm>
        </p:spPr>
        <p:txBody>
          <a:bodyPr>
            <a:normAutofit fontScale="90000"/>
          </a:bodyPr>
          <a:lstStyle/>
          <a:p>
            <a:r>
              <a:rPr lang="en-US" dirty="0" smtClean="0">
                <a:latin typeface="Avenir Light"/>
                <a:cs typeface="Avenir Light"/>
              </a:rPr>
              <a:t>Why is voter registration important?</a:t>
            </a:r>
            <a:endParaRPr lang="en-US" dirty="0">
              <a:latin typeface="Avenir Light"/>
              <a:cs typeface="Avenir Light"/>
            </a:endParaRPr>
          </a:p>
        </p:txBody>
      </p:sp>
    </p:spTree>
    <p:extLst>
      <p:ext uri="{BB962C8B-B14F-4D97-AF65-F5344CB8AC3E}">
        <p14:creationId xmlns:p14="http://schemas.microsoft.com/office/powerpoint/2010/main" val="1949462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83832"/>
            <a:ext cx="9144000" cy="1143000"/>
          </a:xfrm>
        </p:spPr>
        <p:txBody>
          <a:bodyPr/>
          <a:lstStyle/>
          <a:p>
            <a:r>
              <a:rPr lang="en-US" b="1" dirty="0" smtClean="0">
                <a:solidFill>
                  <a:srgbClr val="4778B8"/>
                </a:solidFill>
                <a:latin typeface="Avenir Heavy"/>
                <a:cs typeface="Avenir Heavy"/>
              </a:rPr>
              <a:t>NON-PARTISAN MEANS…</a:t>
            </a:r>
            <a:endParaRPr lang="en-US" b="1" dirty="0">
              <a:solidFill>
                <a:srgbClr val="4778B8"/>
              </a:solidFill>
            </a:endParaRPr>
          </a:p>
        </p:txBody>
      </p:sp>
      <p:sp>
        <p:nvSpPr>
          <p:cNvPr id="3" name="Content Placeholder 2"/>
          <p:cNvSpPr>
            <a:spLocks noGrp="1"/>
          </p:cNvSpPr>
          <p:nvPr>
            <p:ph idx="1"/>
          </p:nvPr>
        </p:nvSpPr>
        <p:spPr>
          <a:xfrm>
            <a:off x="768185" y="2024942"/>
            <a:ext cx="7399870" cy="2861781"/>
          </a:xfrm>
        </p:spPr>
        <p:txBody>
          <a:bodyPr>
            <a:normAutofit/>
          </a:bodyPr>
          <a:lstStyle/>
          <a:p>
            <a:pPr marL="68580" indent="0" algn="ctr">
              <a:buNone/>
            </a:pPr>
            <a:r>
              <a:rPr lang="en-US" sz="3400" dirty="0" smtClean="0">
                <a:solidFill>
                  <a:srgbClr val="000000"/>
                </a:solidFill>
                <a:latin typeface="Avenir Book"/>
                <a:cs typeface="Avenir Book"/>
              </a:rPr>
              <a:t>Not advocating, encouraging suggesting, or implying the preference of one political candidate or party over another</a:t>
            </a:r>
            <a:r>
              <a:rPr lang="en-US" sz="3400" dirty="0" smtClean="0">
                <a:solidFill>
                  <a:srgbClr val="000000"/>
                </a:solidFill>
              </a:rPr>
              <a:t>.</a:t>
            </a:r>
            <a:endParaRPr lang="en-US" sz="3400" dirty="0"/>
          </a:p>
          <a:p>
            <a:endParaRPr lang="en-US" sz="3400" dirty="0" smtClean="0"/>
          </a:p>
          <a:p>
            <a:pPr marL="68580" indent="0">
              <a:buNone/>
            </a:pPr>
            <a:endParaRPr lang="en-US" dirty="0"/>
          </a:p>
        </p:txBody>
      </p:sp>
    </p:spTree>
    <p:extLst>
      <p:ext uri="{BB962C8B-B14F-4D97-AF65-F5344CB8AC3E}">
        <p14:creationId xmlns:p14="http://schemas.microsoft.com/office/powerpoint/2010/main" val="161429506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591</TotalTime>
  <Words>3008</Words>
  <Application>Microsoft Macintosh PowerPoint</Application>
  <PresentationFormat>On-screen Show (4:3)</PresentationFormat>
  <Paragraphs>286</Paragraphs>
  <Slides>47</Slides>
  <Notes>47</Notes>
  <HiddenSlides>0</HiddenSlides>
  <MMClips>1</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Office Theme</vt:lpstr>
      <vt:lpstr>WELCOME!</vt:lpstr>
      <vt:lpstr>Why is voter registration important?</vt:lpstr>
      <vt:lpstr>PowerPoint Presentation</vt:lpstr>
      <vt:lpstr>Nationwide Voter Registration Rates</vt:lpstr>
      <vt:lpstr>Why Offer Voter Registration? Voter Registration Statistics </vt:lpstr>
      <vt:lpstr>PowerPoint Presentation</vt:lpstr>
      <vt:lpstr>Our Organization</vt:lpstr>
      <vt:lpstr>Why is voter registration important?</vt:lpstr>
      <vt:lpstr>NON-PARTISAN MEANS…</vt:lpstr>
      <vt:lpstr>PowerPoint Presentation</vt:lpstr>
      <vt:lpstr>PowerPoint Presentation</vt:lpstr>
      <vt:lpstr>PowerPoint Presentation</vt:lpstr>
      <vt:lpstr>QUIZ!</vt:lpstr>
      <vt:lpstr>Non-Partisan Voter Registration  Activity: Non-Partisan or Not Allowed </vt:lpstr>
      <vt:lpstr>Non-Partisan Voter Registration  Activity: Non-Partisan or Not Allowed   </vt:lpstr>
      <vt:lpstr>Non-Partisan Voter Registration  Activity: Non-Partisan or Not Allowed   </vt:lpstr>
      <vt:lpstr>Additional considerations regarding Voter Registration  </vt:lpstr>
      <vt:lpstr>Examples of Voter Registration Fraud  </vt:lpstr>
      <vt:lpstr>Additional considerations regarding Voter Registration  </vt:lpstr>
      <vt:lpstr>QUIZ!</vt:lpstr>
      <vt:lpstr>Additional considerations regarding voter registration  Activity:</vt:lpstr>
      <vt:lpstr>Additional considerations regarding voter registration  Activity:</vt:lpstr>
      <vt:lpstr>Arizona Voter Registration Rules</vt:lpstr>
      <vt:lpstr>AZ VOTER REGISTRATION RULES: Eligibility</vt:lpstr>
      <vt:lpstr>1: Registering to vote online</vt:lpstr>
      <vt:lpstr>2: Registering to using the Arizona voter registration form</vt:lpstr>
      <vt:lpstr>PowerPoint Presentation</vt:lpstr>
      <vt:lpstr>TURNING IN COMPLETED FORMS</vt:lpstr>
      <vt:lpstr>3: Registering to using the Federal voter registration form</vt:lpstr>
      <vt:lpstr>To Complete an Arizona Voter Registration Application</vt:lpstr>
      <vt:lpstr>Voter Registration &amp; Forms: Arizona Voter Registration Form</vt:lpstr>
      <vt:lpstr>To Complete an Arizona Voter Registration Application</vt:lpstr>
      <vt:lpstr>Voter Registration &amp; Forms: Arizona Voter Registration Form</vt:lpstr>
      <vt:lpstr>Proof that can be provided as a copy:</vt:lpstr>
      <vt:lpstr>QUIZ!</vt:lpstr>
      <vt:lpstr>PowerPoint Presentation</vt:lpstr>
      <vt:lpstr>PowerPoint Presentation</vt:lpstr>
      <vt:lpstr>PowerPoint Presentation</vt:lpstr>
      <vt:lpstr>PowerPoint Presentation</vt:lpstr>
      <vt:lpstr>Best Practices</vt:lpstr>
      <vt:lpstr>PowerPoint Presentation</vt:lpstr>
      <vt:lpstr>PowerPoint Presentation</vt:lpstr>
      <vt:lpstr>PowerPoint Presentation</vt:lpstr>
      <vt:lpstr>ROLE PLAYS</vt:lpstr>
      <vt:lpstr>ROLE PLAYS: INSTRUCTIONS</vt:lpstr>
      <vt:lpstr>Tricky scenario!</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Anjani Shah</dc:creator>
  <cp:lastModifiedBy>Kate Bass</cp:lastModifiedBy>
  <cp:revision>31</cp:revision>
  <dcterms:created xsi:type="dcterms:W3CDTF">2015-07-29T18:50:23Z</dcterms:created>
  <dcterms:modified xsi:type="dcterms:W3CDTF">2015-09-23T17:14:01Z</dcterms:modified>
</cp:coreProperties>
</file>